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57" r:id="rId9"/>
    <p:sldId id="258" r:id="rId10"/>
    <p:sldId id="259" r:id="rId11"/>
    <p:sldId id="260" r:id="rId12"/>
    <p:sldId id="261" r:id="rId13"/>
    <p:sldId id="271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A21A6-7169-44A3-BB7F-F8B1AD67CA8B}" type="datetimeFigureOut">
              <a:rPr lang="uk-UA" smtClean="0"/>
              <a:t>22.01.2020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87ABC-50C1-417D-BDB1-6388846125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9966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2636686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323327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4039783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34991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4177773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301064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AC95-7196-4F50-9CF5-0FEFEFF06A53}" type="datetimeFigureOut">
              <a:rPr lang="uk-UA" smtClean="0"/>
              <a:t>22.01.2020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1AA3-A5BB-45FE-9B7D-93672A8DAD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934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AC95-7196-4F50-9CF5-0FEFEFF06A53}" type="datetimeFigureOut">
              <a:rPr lang="uk-UA" smtClean="0"/>
              <a:t>22.01.2020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1AA3-A5BB-45FE-9B7D-93672A8DAD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534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AC95-7196-4F50-9CF5-0FEFEFF06A53}" type="datetimeFigureOut">
              <a:rPr lang="uk-UA" smtClean="0"/>
              <a:t>22.01.2020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1AA3-A5BB-45FE-9B7D-93672A8DAD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5306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0684" cy="1141412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2CA66-EA07-4883-A2FB-317069AF22D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185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AC95-7196-4F50-9CF5-0FEFEFF06A53}" type="datetimeFigureOut">
              <a:rPr lang="uk-UA" smtClean="0"/>
              <a:t>22.01.2020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1AA3-A5BB-45FE-9B7D-93672A8DAD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246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AC95-7196-4F50-9CF5-0FEFEFF06A53}" type="datetimeFigureOut">
              <a:rPr lang="uk-UA" smtClean="0"/>
              <a:t>22.01.2020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1AA3-A5BB-45FE-9B7D-93672A8DAD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93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AC95-7196-4F50-9CF5-0FEFEFF06A53}" type="datetimeFigureOut">
              <a:rPr lang="uk-UA" smtClean="0"/>
              <a:t>22.01.2020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1AA3-A5BB-45FE-9B7D-93672A8DAD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93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AC95-7196-4F50-9CF5-0FEFEFF06A53}" type="datetimeFigureOut">
              <a:rPr lang="uk-UA" smtClean="0"/>
              <a:t>22.01.2020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1AA3-A5BB-45FE-9B7D-93672A8DAD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340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AC95-7196-4F50-9CF5-0FEFEFF06A53}" type="datetimeFigureOut">
              <a:rPr lang="uk-UA" smtClean="0"/>
              <a:t>22.01.2020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1AA3-A5BB-45FE-9B7D-93672A8DAD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351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AC95-7196-4F50-9CF5-0FEFEFF06A53}" type="datetimeFigureOut">
              <a:rPr lang="uk-UA" smtClean="0"/>
              <a:t>22.01.2020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1AA3-A5BB-45FE-9B7D-93672A8DAD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382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AC95-7196-4F50-9CF5-0FEFEFF06A53}" type="datetimeFigureOut">
              <a:rPr lang="uk-UA" smtClean="0"/>
              <a:t>22.01.2020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1AA3-A5BB-45FE-9B7D-93672A8DAD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629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AC95-7196-4F50-9CF5-0FEFEFF06A53}" type="datetimeFigureOut">
              <a:rPr lang="uk-UA" smtClean="0"/>
              <a:t>22.01.2020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1AA3-A5BB-45FE-9B7D-93672A8DAD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980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4AC95-7196-4F50-9CF5-0FEFEFF06A53}" type="datetimeFigureOut">
              <a:rPr lang="uk-UA" smtClean="0"/>
              <a:t>22.01.2020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F1AA3-A5BB-45FE-9B7D-93672A8DAD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32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12" Type="http://schemas.openxmlformats.org/officeDocument/2006/relationships/oleObject" Target="../embeddings/_____Microsoft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Excel_97-20034.xls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png"/><Relationship Id="rId4" Type="http://schemas.openxmlformats.org/officeDocument/2006/relationships/image" Target="../media/image12.jpeg"/><Relationship Id="rId9" Type="http://schemas.openxmlformats.org/officeDocument/2006/relationships/oleObject" Target="../embeddings/_____Microsoft_Excel_97-20035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oleObject" Target="../embeddings/_____Microsoft_Excel_97-20037.xls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9.xls"/><Relationship Id="rId3" Type="http://schemas.openxmlformats.org/officeDocument/2006/relationships/image" Target="../media/image17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5" Type="http://schemas.openxmlformats.org/officeDocument/2006/relationships/oleObject" Target="../embeddings/_____Microsoft_Excel_97-20038.xls"/><Relationship Id="rId4" Type="http://schemas.openxmlformats.org/officeDocument/2006/relationships/oleObject" Target="../embeddings/oleObject8.bin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oleObject" Target="../embeddings/_____Microsoft_Excel_97-20033.xls"/><Relationship Id="rId4" Type="http://schemas.openxmlformats.org/officeDocument/2006/relationships/oleObject" Target="../embeddings/_____Microsoft_Excel_97-20031.xls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1416051"/>
            <a:ext cx="7772400" cy="2898775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Дослідження </a:t>
            </a:r>
            <a:r>
              <a:rPr lang="ru-RU" sz="4000" b="1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ВЕСНА </a:t>
            </a:r>
            <a:r>
              <a:rPr lang="ru-RU" sz="3600" b="1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ru-RU" sz="3600" b="1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ru-RU" sz="3600" b="1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</a:t>
            </a:r>
            <a:r>
              <a:rPr lang="ru-RU"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ивч</a:t>
            </a:r>
            <a:r>
              <a:rPr lang="ru-RU" sz="3600" b="1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Е</a:t>
            </a:r>
            <a:r>
              <a:rPr lang="ru-RU"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ння харчових звичок, </a:t>
            </a:r>
            <a:r>
              <a:rPr lang="ru-RU" sz="3600" b="1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</a:t>
            </a:r>
            <a:r>
              <a:rPr lang="ru-RU"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поживання </a:t>
            </a:r>
            <a:r>
              <a:rPr lang="ru-RU" sz="3600" b="1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</a:t>
            </a:r>
            <a:r>
              <a:rPr lang="ru-RU"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поїв, факторів ризику та стану здоров’я населення України)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927350" y="4365625"/>
            <a:ext cx="6400800" cy="17526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b="1" dirty="0" err="1"/>
              <a:t>Барна</a:t>
            </a:r>
            <a:r>
              <a:rPr lang="uk-UA" sz="2000" b="1" dirty="0"/>
              <a:t> Ольга Миколаївна,</a:t>
            </a:r>
          </a:p>
          <a:p>
            <a:pPr marL="0" indent="0" algn="ctr">
              <a:lnSpc>
                <a:spcPct val="8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err="1"/>
              <a:t>д.мед.н</a:t>
            </a:r>
            <a:r>
              <a:rPr lang="uk-UA" sz="2000" dirty="0"/>
              <a:t>., професор</a:t>
            </a:r>
            <a:r>
              <a:rPr lang="uk-UA" sz="2000" b="1" dirty="0"/>
              <a:t> </a:t>
            </a:r>
          </a:p>
          <a:p>
            <a:pPr marL="0" indent="0" algn="ctr">
              <a:lnSpc>
                <a:spcPct val="8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b="1" dirty="0" err="1"/>
              <a:t>Корост</a:t>
            </a:r>
            <a:r>
              <a:rPr lang="uk-UA" sz="2000" b="1" dirty="0"/>
              <a:t> Ярослава Володимирівна</a:t>
            </a:r>
            <a:r>
              <a:rPr lang="uk-UA" sz="2000" dirty="0"/>
              <a:t>, </a:t>
            </a:r>
            <a:r>
              <a:rPr lang="uk-UA" sz="2000" dirty="0" err="1"/>
              <a:t>к.мед.н</a:t>
            </a:r>
            <a:r>
              <a:rPr lang="uk-UA" sz="2000" dirty="0"/>
              <a:t>.,</a:t>
            </a:r>
          </a:p>
          <a:p>
            <a:pPr marL="0" indent="0" algn="ctr">
              <a:lnSpc>
                <a:spcPct val="8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/>
              <a:t> НМУ імені О.О. Богомольця</a:t>
            </a:r>
          </a:p>
          <a:p>
            <a:pPr marL="0" indent="0" algn="ctr">
              <a:lnSpc>
                <a:spcPct val="8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/>
              <a:t>кафедра загальної практики (сімейної медицини)</a:t>
            </a:r>
          </a:p>
        </p:txBody>
      </p:sp>
    </p:spTree>
    <p:extLst>
      <p:ext uri="{BB962C8B-B14F-4D97-AF65-F5344CB8AC3E}">
        <p14:creationId xmlns:p14="http://schemas.microsoft.com/office/powerpoint/2010/main" val="24022560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6951" y="4030663"/>
            <a:ext cx="10826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6926" y="4030663"/>
            <a:ext cx="10826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5251" y="4087813"/>
            <a:ext cx="1084263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6" name="TextBox 3"/>
          <p:cNvSpPr txBox="1">
            <a:spLocks noChangeArrowheads="1"/>
          </p:cNvSpPr>
          <p:nvPr/>
        </p:nvSpPr>
        <p:spPr bwMode="auto">
          <a:xfrm>
            <a:off x="6492875" y="174626"/>
            <a:ext cx="414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sz="2000">
                <a:solidFill>
                  <a:schemeClr val="accent2"/>
                </a:solidFill>
              </a:rPr>
              <a:t>Групи продуктів в раціоні: стать</a:t>
            </a:r>
            <a:endParaRPr lang="ru-RU" sz="2000">
              <a:solidFill>
                <a:schemeClr val="accent2"/>
              </a:solidFill>
            </a:endParaRPr>
          </a:p>
        </p:txBody>
      </p:sp>
      <p:sp>
        <p:nvSpPr>
          <p:cNvPr id="460867" name="Прямоугольник 4"/>
          <p:cNvSpPr>
            <a:spLocks noChangeArrowheads="1"/>
          </p:cNvSpPr>
          <p:nvPr/>
        </p:nvSpPr>
        <p:spPr bwMode="auto">
          <a:xfrm>
            <a:off x="4962525" y="542925"/>
            <a:ext cx="5670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sz="900" i="1">
                <a:solidFill>
                  <a:schemeClr val="accent2"/>
                </a:solidFill>
              </a:rPr>
              <a:t>45.Якщо взяти весь ваш тижневий раціон харчування за 100%, як би вирозділилиїх між такими групами продуктів</a:t>
            </a:r>
          </a:p>
        </p:txBody>
      </p:sp>
      <p:sp>
        <p:nvSpPr>
          <p:cNvPr id="460868" name="TextBox 6"/>
          <p:cNvSpPr txBox="1">
            <a:spLocks noChangeArrowheads="1"/>
          </p:cNvSpPr>
          <p:nvPr/>
        </p:nvSpPr>
        <p:spPr bwMode="auto">
          <a:xfrm>
            <a:off x="2328863" y="3078164"/>
            <a:ext cx="10795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N=1800</a:t>
            </a:r>
            <a:endParaRPr lang="ru-RU" sz="900"/>
          </a:p>
        </p:txBody>
      </p:sp>
      <p:sp>
        <p:nvSpPr>
          <p:cNvPr id="460869" name="TextBox 7"/>
          <p:cNvSpPr txBox="1">
            <a:spLocks noChangeArrowheads="1"/>
          </p:cNvSpPr>
          <p:nvPr/>
        </p:nvSpPr>
        <p:spPr bwMode="auto">
          <a:xfrm>
            <a:off x="5448300" y="3079750"/>
            <a:ext cx="10795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N=857</a:t>
            </a:r>
            <a:endParaRPr lang="ru-RU" sz="900"/>
          </a:p>
        </p:txBody>
      </p:sp>
      <p:sp>
        <p:nvSpPr>
          <p:cNvPr id="460870" name="TextBox 8"/>
          <p:cNvSpPr txBox="1">
            <a:spLocks noChangeArrowheads="1"/>
          </p:cNvSpPr>
          <p:nvPr/>
        </p:nvSpPr>
        <p:spPr bwMode="auto">
          <a:xfrm>
            <a:off x="8256588" y="3078164"/>
            <a:ext cx="10795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N=943</a:t>
            </a:r>
            <a:endParaRPr lang="ru-RU" sz="90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28640" y="2708920"/>
            <a:ext cx="1656184" cy="360040"/>
          </a:xfrm>
          <a:prstGeom prst="roundRect">
            <a:avLst/>
          </a:prstGeom>
          <a:solidFill>
            <a:srgbClr val="CCC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>
                <a:solidFill>
                  <a:schemeClr val="tx2"/>
                </a:solidFill>
              </a:rPr>
              <a:t>В ЦІЛОМУ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47928" y="2708920"/>
            <a:ext cx="1656184" cy="360040"/>
          </a:xfrm>
          <a:prstGeom prst="roundRect">
            <a:avLst/>
          </a:prstGeom>
          <a:solidFill>
            <a:srgbClr val="CCE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>
                <a:solidFill>
                  <a:schemeClr val="tx2"/>
                </a:solidFill>
              </a:rPr>
              <a:t>ЧОЛОВІКИ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56240" y="2708920"/>
            <a:ext cx="1656184" cy="360040"/>
          </a:xfrm>
          <a:prstGeom prst="roundRect">
            <a:avLst/>
          </a:prstGeom>
          <a:solidFill>
            <a:srgbClr val="FFC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>
                <a:solidFill>
                  <a:schemeClr val="tx2"/>
                </a:solidFill>
              </a:rPr>
              <a:t>ЖІНКИ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460880" name="TextBox 13"/>
          <p:cNvSpPr txBox="1">
            <a:spLocks noChangeArrowheads="1"/>
          </p:cNvSpPr>
          <p:nvPr/>
        </p:nvSpPr>
        <p:spPr bwMode="auto">
          <a:xfrm>
            <a:off x="1500188" y="6515100"/>
            <a:ext cx="172720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900" b="1">
                <a:solidFill>
                  <a:srgbClr val="FFC000"/>
                </a:solidFill>
              </a:rPr>
              <a:t>А</a:t>
            </a:r>
            <a:r>
              <a:rPr lang="uk-UA" sz="900"/>
              <a:t> – значимість на рівні 90%</a:t>
            </a:r>
          </a:p>
          <a:p>
            <a:r>
              <a:rPr lang="uk-UA" sz="900" b="1">
                <a:solidFill>
                  <a:srgbClr val="FF0000"/>
                </a:solidFill>
              </a:rPr>
              <a:t>А</a:t>
            </a:r>
            <a:r>
              <a:rPr lang="uk-UA" sz="900"/>
              <a:t> – значимість на рівні 95%</a:t>
            </a:r>
            <a:endParaRPr lang="ru-RU" sz="900"/>
          </a:p>
        </p:txBody>
      </p:sp>
      <p:graphicFrame>
        <p:nvGraphicFramePr>
          <p:cNvPr id="460860" name="Object 60"/>
          <p:cNvGraphicFramePr>
            <a:graphicFrameLocks/>
          </p:cNvGraphicFramePr>
          <p:nvPr/>
        </p:nvGraphicFramePr>
        <p:xfrm>
          <a:off x="1868488" y="3290889"/>
          <a:ext cx="2686050" cy="269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r:id="rId6" imgW="2682472" imgH="2694666" progId="Excel.Sheet.8">
                  <p:embed/>
                </p:oleObj>
              </mc:Choice>
              <mc:Fallback>
                <p:oleObj r:id="rId6" imgW="2682472" imgH="269466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488" y="3290889"/>
                        <a:ext cx="2686050" cy="2693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81" name="TextBox 29"/>
          <p:cNvSpPr txBox="1">
            <a:spLocks noChangeArrowheads="1"/>
          </p:cNvSpPr>
          <p:nvPr/>
        </p:nvSpPr>
        <p:spPr bwMode="auto">
          <a:xfrm>
            <a:off x="772732" y="1179514"/>
            <a:ext cx="998112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uk-UA" sz="2000" dirty="0">
                <a:solidFill>
                  <a:schemeClr val="tx2"/>
                </a:solidFill>
              </a:rPr>
              <a:t>Серед перерахованих продуктів </a:t>
            </a:r>
            <a:r>
              <a:rPr lang="uk-UA" sz="2000" b="1" dirty="0">
                <a:solidFill>
                  <a:schemeClr val="tx2"/>
                </a:solidFill>
              </a:rPr>
              <a:t>в раціоні як чоловіків так і жінок переважають зернові та картопля </a:t>
            </a:r>
            <a:r>
              <a:rPr lang="uk-UA" sz="2000" dirty="0">
                <a:solidFill>
                  <a:schemeClr val="tx2"/>
                </a:solidFill>
              </a:rPr>
              <a:t>(31%)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uk-UA" sz="2000" dirty="0">
                <a:solidFill>
                  <a:schemeClr val="tx2"/>
                </a:solidFill>
              </a:rPr>
              <a:t>На другому місці -  м’ясо / риба та овочі / фрукти  (по 22%)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uk-UA" sz="2000" b="1" dirty="0">
                <a:solidFill>
                  <a:schemeClr val="tx2"/>
                </a:solidFill>
              </a:rPr>
              <a:t>Серед жінок значимо більша частка тих, хто вживає овочі та фрукти,</a:t>
            </a:r>
            <a:r>
              <a:rPr lang="uk-UA" sz="2000" dirty="0">
                <a:solidFill>
                  <a:schemeClr val="tx2"/>
                </a:solidFill>
              </a:rPr>
              <a:t> ніж серед чоловіків.</a:t>
            </a:r>
          </a:p>
        </p:txBody>
      </p:sp>
      <p:graphicFrame>
        <p:nvGraphicFramePr>
          <p:cNvPr id="460861" name="Object 61"/>
          <p:cNvGraphicFramePr>
            <a:graphicFrameLocks/>
          </p:cNvGraphicFramePr>
          <p:nvPr/>
        </p:nvGraphicFramePr>
        <p:xfrm>
          <a:off x="5083175" y="3179763"/>
          <a:ext cx="2641600" cy="283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r:id="rId9" imgW="2639797" imgH="2834886" progId="Excel.Sheet.8">
                  <p:embed/>
                </p:oleObj>
              </mc:Choice>
              <mc:Fallback>
                <p:oleObj r:id="rId9" imgW="2639797" imgH="283488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3175" y="3179763"/>
                        <a:ext cx="2641600" cy="283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2" name="Object 62"/>
          <p:cNvGraphicFramePr>
            <a:graphicFrameLocks/>
          </p:cNvGraphicFramePr>
          <p:nvPr/>
        </p:nvGraphicFramePr>
        <p:xfrm>
          <a:off x="7845425" y="3187700"/>
          <a:ext cx="2641600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r:id="rId12" imgW="2639797" imgH="2834886" progId="Excel.Sheet.8">
                  <p:embed/>
                </p:oleObj>
              </mc:Choice>
              <mc:Fallback>
                <p:oleObj r:id="rId12" imgW="2639797" imgH="283488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5425" y="3187700"/>
                        <a:ext cx="2641600" cy="283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82" name="Прямоугольник 36"/>
          <p:cNvSpPr>
            <a:spLocks noChangeArrowheads="1"/>
          </p:cNvSpPr>
          <p:nvPr/>
        </p:nvSpPr>
        <p:spPr bwMode="auto">
          <a:xfrm>
            <a:off x="3216276" y="3741738"/>
            <a:ext cx="1336675" cy="230832"/>
          </a:xfrm>
          <a:prstGeom prst="rect">
            <a:avLst/>
          </a:prstGeom>
          <a:solidFill>
            <a:srgbClr val="FFFFFF">
              <a:alpha val="1607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900" b="1" i="1">
                <a:solidFill>
                  <a:schemeClr val="tx2"/>
                </a:solidFill>
              </a:rPr>
              <a:t>Зернові та картопля</a:t>
            </a:r>
            <a:endParaRPr lang="ru-RU" sz="900" b="1" i="1">
              <a:solidFill>
                <a:schemeClr val="tx2"/>
              </a:solidFill>
            </a:endParaRPr>
          </a:p>
        </p:txBody>
      </p:sp>
      <p:sp>
        <p:nvSpPr>
          <p:cNvPr id="460883" name="Прямоугольник 37"/>
          <p:cNvSpPr>
            <a:spLocks noChangeArrowheads="1"/>
          </p:cNvSpPr>
          <p:nvPr/>
        </p:nvSpPr>
        <p:spPr bwMode="auto">
          <a:xfrm>
            <a:off x="3316288" y="5278439"/>
            <a:ext cx="908050" cy="369887"/>
          </a:xfrm>
          <a:prstGeom prst="rect">
            <a:avLst/>
          </a:prstGeom>
          <a:solidFill>
            <a:srgbClr val="FFFFFF">
              <a:alpha val="1607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900" b="1" i="1">
                <a:solidFill>
                  <a:schemeClr val="tx2"/>
                </a:solidFill>
              </a:rPr>
              <a:t>Овочі та фрукти</a:t>
            </a:r>
            <a:endParaRPr lang="ru-RU" sz="900" b="1" i="1">
              <a:solidFill>
                <a:schemeClr val="tx2"/>
              </a:solidFill>
            </a:endParaRPr>
          </a:p>
        </p:txBody>
      </p:sp>
      <p:sp>
        <p:nvSpPr>
          <p:cNvPr id="460884" name="Прямоугольник 38"/>
          <p:cNvSpPr>
            <a:spLocks noChangeArrowheads="1"/>
          </p:cNvSpPr>
          <p:nvPr/>
        </p:nvSpPr>
        <p:spPr bwMode="auto">
          <a:xfrm>
            <a:off x="2330451" y="5278439"/>
            <a:ext cx="741363" cy="369887"/>
          </a:xfrm>
          <a:prstGeom prst="rect">
            <a:avLst/>
          </a:prstGeom>
          <a:solidFill>
            <a:srgbClr val="FFFFFF">
              <a:alpha val="1607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900" b="1" i="1">
                <a:solidFill>
                  <a:schemeClr val="tx2"/>
                </a:solidFill>
              </a:rPr>
              <a:t>М’ясо та риба</a:t>
            </a:r>
            <a:endParaRPr lang="ru-RU" sz="900" b="1" i="1">
              <a:solidFill>
                <a:schemeClr val="tx2"/>
              </a:solidFill>
            </a:endParaRPr>
          </a:p>
        </p:txBody>
      </p:sp>
      <p:sp>
        <p:nvSpPr>
          <p:cNvPr id="460885" name="Прямоугольник 39"/>
          <p:cNvSpPr>
            <a:spLocks noChangeArrowheads="1"/>
          </p:cNvSpPr>
          <p:nvPr/>
        </p:nvSpPr>
        <p:spPr bwMode="auto">
          <a:xfrm>
            <a:off x="1558925" y="4318000"/>
            <a:ext cx="979488" cy="369888"/>
          </a:xfrm>
          <a:prstGeom prst="rect">
            <a:avLst/>
          </a:prstGeom>
          <a:solidFill>
            <a:srgbClr val="FFFFFF">
              <a:alpha val="1607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900" b="1" i="1">
                <a:solidFill>
                  <a:schemeClr val="tx2"/>
                </a:solidFill>
              </a:rPr>
              <a:t>Молочні продукти</a:t>
            </a:r>
            <a:endParaRPr lang="ru-RU" sz="900" b="1" i="1">
              <a:solidFill>
                <a:schemeClr val="tx2"/>
              </a:solidFill>
            </a:endParaRPr>
          </a:p>
        </p:txBody>
      </p:sp>
      <p:sp>
        <p:nvSpPr>
          <p:cNvPr id="460886" name="Прямоугольник 40"/>
          <p:cNvSpPr>
            <a:spLocks noChangeArrowheads="1"/>
          </p:cNvSpPr>
          <p:nvPr/>
        </p:nvSpPr>
        <p:spPr bwMode="auto">
          <a:xfrm>
            <a:off x="2081214" y="3881439"/>
            <a:ext cx="701675" cy="230187"/>
          </a:xfrm>
          <a:prstGeom prst="rect">
            <a:avLst/>
          </a:prstGeom>
          <a:solidFill>
            <a:srgbClr val="FFFFFF">
              <a:alpha val="1607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900" b="1" i="1">
                <a:solidFill>
                  <a:schemeClr val="tx2"/>
                </a:solidFill>
              </a:rPr>
              <a:t>Жири</a:t>
            </a:r>
            <a:endParaRPr lang="ru-RU" sz="900" b="1" i="1">
              <a:solidFill>
                <a:schemeClr val="tx2"/>
              </a:solidFill>
            </a:endParaRPr>
          </a:p>
        </p:txBody>
      </p:sp>
      <p:sp>
        <p:nvSpPr>
          <p:cNvPr id="460887" name="Прямоугольник 41"/>
          <p:cNvSpPr>
            <a:spLocks noChangeArrowheads="1"/>
          </p:cNvSpPr>
          <p:nvPr/>
        </p:nvSpPr>
        <p:spPr bwMode="auto">
          <a:xfrm>
            <a:off x="2166939" y="3656014"/>
            <a:ext cx="1336675" cy="230187"/>
          </a:xfrm>
          <a:prstGeom prst="rect">
            <a:avLst/>
          </a:prstGeom>
          <a:solidFill>
            <a:srgbClr val="FFFFFF">
              <a:alpha val="1607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900" b="1" i="1">
                <a:solidFill>
                  <a:schemeClr val="tx2"/>
                </a:solidFill>
              </a:rPr>
              <a:t>Солодощі</a:t>
            </a:r>
            <a:endParaRPr lang="ru-RU" sz="900" b="1" i="1">
              <a:solidFill>
                <a:schemeClr val="tx2"/>
              </a:solidFill>
            </a:endParaRPr>
          </a:p>
        </p:txBody>
      </p:sp>
      <p:sp>
        <p:nvSpPr>
          <p:cNvPr id="460888" name="Прямоугольник 42"/>
          <p:cNvSpPr>
            <a:spLocks noChangeArrowheads="1"/>
          </p:cNvSpPr>
          <p:nvPr/>
        </p:nvSpPr>
        <p:spPr bwMode="auto">
          <a:xfrm>
            <a:off x="6315076" y="3800475"/>
            <a:ext cx="1336675" cy="230832"/>
          </a:xfrm>
          <a:prstGeom prst="rect">
            <a:avLst/>
          </a:prstGeom>
          <a:solidFill>
            <a:srgbClr val="FFFFFF">
              <a:alpha val="1607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900" i="1">
                <a:solidFill>
                  <a:schemeClr val="tx2"/>
                </a:solidFill>
              </a:rPr>
              <a:t>Зернові та картопля</a:t>
            </a:r>
            <a:endParaRPr lang="ru-RU" sz="900" i="1">
              <a:solidFill>
                <a:schemeClr val="tx2"/>
              </a:solidFill>
            </a:endParaRPr>
          </a:p>
        </p:txBody>
      </p:sp>
      <p:sp>
        <p:nvSpPr>
          <p:cNvPr id="460889" name="Прямоугольник 43"/>
          <p:cNvSpPr>
            <a:spLocks noChangeArrowheads="1"/>
          </p:cNvSpPr>
          <p:nvPr/>
        </p:nvSpPr>
        <p:spPr bwMode="auto">
          <a:xfrm>
            <a:off x="6343650" y="5168900"/>
            <a:ext cx="1023938" cy="369888"/>
          </a:xfrm>
          <a:prstGeom prst="rect">
            <a:avLst/>
          </a:prstGeom>
          <a:solidFill>
            <a:srgbClr val="FFFFFF">
              <a:alpha val="1607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900" i="1">
                <a:solidFill>
                  <a:schemeClr val="tx2"/>
                </a:solidFill>
              </a:rPr>
              <a:t>Овочі та фрукти</a:t>
            </a:r>
            <a:endParaRPr lang="ru-RU" sz="900" i="1">
              <a:solidFill>
                <a:schemeClr val="tx2"/>
              </a:solidFill>
            </a:endParaRPr>
          </a:p>
        </p:txBody>
      </p:sp>
      <p:sp>
        <p:nvSpPr>
          <p:cNvPr id="460890" name="Прямоугольник 44"/>
          <p:cNvSpPr>
            <a:spLocks noChangeArrowheads="1"/>
          </p:cNvSpPr>
          <p:nvPr/>
        </p:nvSpPr>
        <p:spPr bwMode="auto">
          <a:xfrm>
            <a:off x="5500689" y="5168900"/>
            <a:ext cx="739775" cy="369888"/>
          </a:xfrm>
          <a:prstGeom prst="rect">
            <a:avLst/>
          </a:prstGeom>
          <a:solidFill>
            <a:srgbClr val="FFFFFF">
              <a:alpha val="1607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900" i="1">
                <a:solidFill>
                  <a:schemeClr val="tx2"/>
                </a:solidFill>
              </a:rPr>
              <a:t>М’ясо та риба</a:t>
            </a:r>
            <a:endParaRPr lang="ru-RU" sz="900" i="1">
              <a:solidFill>
                <a:schemeClr val="tx2"/>
              </a:solidFill>
            </a:endParaRPr>
          </a:p>
        </p:txBody>
      </p:sp>
      <p:sp>
        <p:nvSpPr>
          <p:cNvPr id="460891" name="Прямоугольник 45"/>
          <p:cNvSpPr>
            <a:spLocks noChangeArrowheads="1"/>
          </p:cNvSpPr>
          <p:nvPr/>
        </p:nvSpPr>
        <p:spPr bwMode="auto">
          <a:xfrm>
            <a:off x="4800600" y="4318000"/>
            <a:ext cx="977900" cy="369888"/>
          </a:xfrm>
          <a:prstGeom prst="rect">
            <a:avLst/>
          </a:prstGeom>
          <a:solidFill>
            <a:srgbClr val="FFFFFF">
              <a:alpha val="1607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900" i="1">
                <a:solidFill>
                  <a:schemeClr val="tx2"/>
                </a:solidFill>
              </a:rPr>
              <a:t>Молочні продукти</a:t>
            </a:r>
            <a:endParaRPr lang="ru-RU" sz="900" i="1">
              <a:solidFill>
                <a:schemeClr val="tx2"/>
              </a:solidFill>
            </a:endParaRPr>
          </a:p>
        </p:txBody>
      </p:sp>
      <p:sp>
        <p:nvSpPr>
          <p:cNvPr id="460892" name="Прямоугольник 46"/>
          <p:cNvSpPr>
            <a:spLocks noChangeArrowheads="1"/>
          </p:cNvSpPr>
          <p:nvPr/>
        </p:nvSpPr>
        <p:spPr bwMode="auto">
          <a:xfrm>
            <a:off x="5321301" y="3868739"/>
            <a:ext cx="703263" cy="231775"/>
          </a:xfrm>
          <a:prstGeom prst="rect">
            <a:avLst/>
          </a:prstGeom>
          <a:solidFill>
            <a:srgbClr val="FFFFFF">
              <a:alpha val="1607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900" i="1">
                <a:solidFill>
                  <a:schemeClr val="tx2"/>
                </a:solidFill>
              </a:rPr>
              <a:t>Жири</a:t>
            </a:r>
            <a:endParaRPr lang="ru-RU" sz="900" i="1">
              <a:solidFill>
                <a:schemeClr val="tx2"/>
              </a:solidFill>
            </a:endParaRPr>
          </a:p>
        </p:txBody>
      </p:sp>
      <p:sp>
        <p:nvSpPr>
          <p:cNvPr id="460893" name="Прямоугольник 47"/>
          <p:cNvSpPr>
            <a:spLocks noChangeArrowheads="1"/>
          </p:cNvSpPr>
          <p:nvPr/>
        </p:nvSpPr>
        <p:spPr bwMode="auto">
          <a:xfrm>
            <a:off x="5480051" y="3656014"/>
            <a:ext cx="1336675" cy="230187"/>
          </a:xfrm>
          <a:prstGeom prst="rect">
            <a:avLst/>
          </a:prstGeom>
          <a:solidFill>
            <a:srgbClr val="FFFFFF">
              <a:alpha val="1607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900" i="1">
                <a:solidFill>
                  <a:schemeClr val="tx2"/>
                </a:solidFill>
              </a:rPr>
              <a:t>Солодощі</a:t>
            </a:r>
            <a:endParaRPr lang="ru-RU" sz="900" i="1">
              <a:solidFill>
                <a:schemeClr val="tx2"/>
              </a:solidFill>
            </a:endParaRPr>
          </a:p>
        </p:txBody>
      </p:sp>
      <p:sp>
        <p:nvSpPr>
          <p:cNvPr id="460894" name="Прямоугольник 48"/>
          <p:cNvSpPr>
            <a:spLocks noChangeArrowheads="1"/>
          </p:cNvSpPr>
          <p:nvPr/>
        </p:nvSpPr>
        <p:spPr bwMode="auto">
          <a:xfrm>
            <a:off x="9048751" y="3733800"/>
            <a:ext cx="1336675" cy="230832"/>
          </a:xfrm>
          <a:prstGeom prst="rect">
            <a:avLst/>
          </a:prstGeom>
          <a:solidFill>
            <a:srgbClr val="FFFFFF">
              <a:alpha val="1607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900" i="1">
                <a:solidFill>
                  <a:schemeClr val="tx2"/>
                </a:solidFill>
              </a:rPr>
              <a:t>Зернові та картопля</a:t>
            </a:r>
            <a:endParaRPr lang="ru-RU" sz="900" i="1">
              <a:solidFill>
                <a:schemeClr val="tx2"/>
              </a:solidFill>
            </a:endParaRPr>
          </a:p>
        </p:txBody>
      </p:sp>
      <p:sp>
        <p:nvSpPr>
          <p:cNvPr id="460895" name="Прямоугольник 49"/>
          <p:cNvSpPr>
            <a:spLocks noChangeArrowheads="1"/>
          </p:cNvSpPr>
          <p:nvPr/>
        </p:nvSpPr>
        <p:spPr bwMode="auto">
          <a:xfrm>
            <a:off x="9120189" y="5245100"/>
            <a:ext cx="1049337" cy="230832"/>
          </a:xfrm>
          <a:prstGeom prst="rect">
            <a:avLst/>
          </a:prstGeom>
          <a:solidFill>
            <a:srgbClr val="FFFFFF">
              <a:alpha val="1607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900" i="1">
                <a:solidFill>
                  <a:schemeClr val="tx2"/>
                </a:solidFill>
              </a:rPr>
              <a:t>Овочі та фрукти</a:t>
            </a:r>
            <a:endParaRPr lang="ru-RU" sz="900" i="1">
              <a:solidFill>
                <a:schemeClr val="tx2"/>
              </a:solidFill>
            </a:endParaRPr>
          </a:p>
        </p:txBody>
      </p:sp>
      <p:sp>
        <p:nvSpPr>
          <p:cNvPr id="460896" name="Прямоугольник 50"/>
          <p:cNvSpPr>
            <a:spLocks noChangeArrowheads="1"/>
          </p:cNvSpPr>
          <p:nvPr/>
        </p:nvSpPr>
        <p:spPr bwMode="auto">
          <a:xfrm>
            <a:off x="8307388" y="5245100"/>
            <a:ext cx="741362" cy="369888"/>
          </a:xfrm>
          <a:prstGeom prst="rect">
            <a:avLst/>
          </a:prstGeom>
          <a:solidFill>
            <a:srgbClr val="FFFFFF">
              <a:alpha val="1607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900" i="1">
                <a:solidFill>
                  <a:schemeClr val="tx2"/>
                </a:solidFill>
              </a:rPr>
              <a:t>М’ясо та риба</a:t>
            </a:r>
            <a:endParaRPr lang="ru-RU" sz="900" i="1">
              <a:solidFill>
                <a:schemeClr val="tx2"/>
              </a:solidFill>
            </a:endParaRPr>
          </a:p>
        </p:txBody>
      </p:sp>
      <p:sp>
        <p:nvSpPr>
          <p:cNvPr id="460897" name="Прямоугольник 51"/>
          <p:cNvSpPr>
            <a:spLocks noChangeArrowheads="1"/>
          </p:cNvSpPr>
          <p:nvPr/>
        </p:nvSpPr>
        <p:spPr bwMode="auto">
          <a:xfrm>
            <a:off x="7608888" y="4381500"/>
            <a:ext cx="977900" cy="368300"/>
          </a:xfrm>
          <a:prstGeom prst="rect">
            <a:avLst/>
          </a:prstGeom>
          <a:solidFill>
            <a:srgbClr val="FFFFFF">
              <a:alpha val="1607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900" i="1">
                <a:solidFill>
                  <a:schemeClr val="tx2"/>
                </a:solidFill>
              </a:rPr>
              <a:t>Молочні продукти</a:t>
            </a:r>
            <a:endParaRPr lang="ru-RU" sz="900" i="1">
              <a:solidFill>
                <a:schemeClr val="tx2"/>
              </a:solidFill>
            </a:endParaRPr>
          </a:p>
        </p:txBody>
      </p:sp>
      <p:sp>
        <p:nvSpPr>
          <p:cNvPr id="460898" name="Прямоугольник 52"/>
          <p:cNvSpPr>
            <a:spLocks noChangeArrowheads="1"/>
          </p:cNvSpPr>
          <p:nvPr/>
        </p:nvSpPr>
        <p:spPr bwMode="auto">
          <a:xfrm>
            <a:off x="8058151" y="3875089"/>
            <a:ext cx="701675" cy="230187"/>
          </a:xfrm>
          <a:prstGeom prst="rect">
            <a:avLst/>
          </a:prstGeom>
          <a:solidFill>
            <a:srgbClr val="FFFFFF">
              <a:alpha val="1607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900" i="1">
                <a:solidFill>
                  <a:schemeClr val="tx2"/>
                </a:solidFill>
              </a:rPr>
              <a:t>Жири</a:t>
            </a:r>
            <a:endParaRPr lang="ru-RU" sz="900" i="1">
              <a:solidFill>
                <a:schemeClr val="tx2"/>
              </a:solidFill>
            </a:endParaRPr>
          </a:p>
        </p:txBody>
      </p:sp>
      <p:sp>
        <p:nvSpPr>
          <p:cNvPr id="460899" name="Прямоугольник 53"/>
          <p:cNvSpPr>
            <a:spLocks noChangeArrowheads="1"/>
          </p:cNvSpPr>
          <p:nvPr/>
        </p:nvSpPr>
        <p:spPr bwMode="auto">
          <a:xfrm>
            <a:off x="8143876" y="3656014"/>
            <a:ext cx="1336675" cy="230187"/>
          </a:xfrm>
          <a:prstGeom prst="rect">
            <a:avLst/>
          </a:prstGeom>
          <a:solidFill>
            <a:srgbClr val="FFFFFF">
              <a:alpha val="1607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900" i="1">
                <a:solidFill>
                  <a:schemeClr val="tx2"/>
                </a:solidFill>
              </a:rPr>
              <a:t>Солодощі</a:t>
            </a:r>
            <a:endParaRPr lang="ru-RU" sz="900" i="1">
              <a:solidFill>
                <a:schemeClr val="tx2"/>
              </a:solidFill>
            </a:endParaRPr>
          </a:p>
        </p:txBody>
      </p:sp>
      <p:sp>
        <p:nvSpPr>
          <p:cNvPr id="460900" name="TextBox 55"/>
          <p:cNvSpPr txBox="1">
            <a:spLocks noChangeArrowheads="1"/>
          </p:cNvSpPr>
          <p:nvPr/>
        </p:nvSpPr>
        <p:spPr bwMode="auto">
          <a:xfrm>
            <a:off x="5951538" y="3063876"/>
            <a:ext cx="6842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000" b="1">
                <a:solidFill>
                  <a:srgbClr val="FF0000"/>
                </a:solidFill>
              </a:rPr>
              <a:t>А</a:t>
            </a:r>
            <a:endParaRPr lang="ru-RU" sz="1000" b="1">
              <a:solidFill>
                <a:srgbClr val="FF0000"/>
              </a:solidFill>
            </a:endParaRPr>
          </a:p>
        </p:txBody>
      </p:sp>
      <p:sp>
        <p:nvSpPr>
          <p:cNvPr id="460901" name="TextBox 56"/>
          <p:cNvSpPr txBox="1">
            <a:spLocks noChangeArrowheads="1"/>
          </p:cNvSpPr>
          <p:nvPr/>
        </p:nvSpPr>
        <p:spPr bwMode="auto">
          <a:xfrm>
            <a:off x="8770938" y="3060701"/>
            <a:ext cx="6842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000" b="1">
                <a:solidFill>
                  <a:srgbClr val="FF0000"/>
                </a:solidFill>
              </a:rPr>
              <a:t>В</a:t>
            </a:r>
            <a:endParaRPr lang="ru-RU" sz="1000" b="1">
              <a:solidFill>
                <a:srgbClr val="FF0000"/>
              </a:solidFill>
            </a:endParaRPr>
          </a:p>
        </p:txBody>
      </p:sp>
      <p:sp>
        <p:nvSpPr>
          <p:cNvPr id="460902" name="TextBox 57"/>
          <p:cNvSpPr txBox="1">
            <a:spLocks noChangeArrowheads="1"/>
          </p:cNvSpPr>
          <p:nvPr/>
        </p:nvSpPr>
        <p:spPr bwMode="auto">
          <a:xfrm>
            <a:off x="9483726" y="5067301"/>
            <a:ext cx="682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000" b="1">
                <a:solidFill>
                  <a:srgbClr val="FF0000"/>
                </a:solidFill>
              </a:rPr>
              <a:t>А</a:t>
            </a:r>
            <a:endParaRPr lang="ru-RU" sz="1000" b="1">
              <a:solidFill>
                <a:srgbClr val="FF0000"/>
              </a:solidFill>
            </a:endParaRPr>
          </a:p>
        </p:txBody>
      </p:sp>
      <p:sp>
        <p:nvSpPr>
          <p:cNvPr id="2" name="Text Box 45"/>
          <p:cNvSpPr txBox="1">
            <a:spLocks noChangeArrowheads="1"/>
          </p:cNvSpPr>
          <p:nvPr/>
        </p:nvSpPr>
        <p:spPr bwMode="auto">
          <a:xfrm>
            <a:off x="1714501" y="176214"/>
            <a:ext cx="1141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2000" b="1" i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ВЕСНА</a:t>
            </a:r>
          </a:p>
        </p:txBody>
      </p:sp>
      <p:sp>
        <p:nvSpPr>
          <p:cNvPr id="460904" name="Oval 83"/>
          <p:cNvSpPr>
            <a:spLocks noChangeArrowheads="1"/>
          </p:cNvSpPr>
          <p:nvPr/>
        </p:nvSpPr>
        <p:spPr bwMode="auto">
          <a:xfrm>
            <a:off x="9139239" y="5049839"/>
            <a:ext cx="1150937" cy="536575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5492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41" name="TextBox 13"/>
          <p:cNvSpPr txBox="1">
            <a:spLocks noChangeArrowheads="1"/>
          </p:cNvSpPr>
          <p:nvPr/>
        </p:nvSpPr>
        <p:spPr bwMode="auto">
          <a:xfrm>
            <a:off x="1500188" y="6515100"/>
            <a:ext cx="172720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900" b="1">
                <a:solidFill>
                  <a:srgbClr val="FFC000"/>
                </a:solidFill>
              </a:rPr>
              <a:t>А</a:t>
            </a:r>
            <a:r>
              <a:rPr lang="uk-UA" sz="900"/>
              <a:t> – значимість на рівні 90%</a:t>
            </a:r>
          </a:p>
          <a:p>
            <a:r>
              <a:rPr lang="uk-UA" sz="900" b="1">
                <a:solidFill>
                  <a:srgbClr val="FF0000"/>
                </a:solidFill>
              </a:rPr>
              <a:t>А</a:t>
            </a:r>
            <a:r>
              <a:rPr lang="uk-UA" sz="900"/>
              <a:t> – значимість на рівні 95%</a:t>
            </a:r>
            <a:endParaRPr lang="ru-RU" sz="900"/>
          </a:p>
        </p:txBody>
      </p:sp>
      <p:graphicFrame>
        <p:nvGraphicFramePr>
          <p:cNvPr id="461840" name="Object 16"/>
          <p:cNvGraphicFramePr>
            <a:graphicFrameLocks/>
          </p:cNvGraphicFramePr>
          <p:nvPr/>
        </p:nvGraphicFramePr>
        <p:xfrm>
          <a:off x="1724026" y="2657476"/>
          <a:ext cx="8670925" cy="390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r:id="rId4" imgW="8669263" imgH="3907875" progId="Excel.Sheet.8">
                  <p:embed/>
                </p:oleObj>
              </mc:Choice>
              <mc:Fallback>
                <p:oleObj r:id="rId4" imgW="8669263" imgH="390787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6" y="2657476"/>
                        <a:ext cx="8670925" cy="390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842" name="TextBox 54"/>
          <p:cNvSpPr txBox="1">
            <a:spLocks noChangeArrowheads="1"/>
          </p:cNvSpPr>
          <p:nvPr/>
        </p:nvSpPr>
        <p:spPr bwMode="auto">
          <a:xfrm>
            <a:off x="1774825" y="3573464"/>
            <a:ext cx="108108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N=</a:t>
            </a:r>
            <a:r>
              <a:rPr lang="uk-UA" sz="900"/>
              <a:t>248</a:t>
            </a:r>
            <a:endParaRPr lang="ru-RU" sz="900"/>
          </a:p>
        </p:txBody>
      </p:sp>
      <p:sp>
        <p:nvSpPr>
          <p:cNvPr id="461843" name="TextBox 55"/>
          <p:cNvSpPr txBox="1">
            <a:spLocks noChangeArrowheads="1"/>
          </p:cNvSpPr>
          <p:nvPr/>
        </p:nvSpPr>
        <p:spPr bwMode="auto">
          <a:xfrm>
            <a:off x="1779589" y="4248150"/>
            <a:ext cx="10810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N=</a:t>
            </a:r>
            <a:r>
              <a:rPr lang="uk-UA" sz="900"/>
              <a:t>450</a:t>
            </a:r>
            <a:endParaRPr lang="ru-RU" sz="900"/>
          </a:p>
        </p:txBody>
      </p:sp>
      <p:sp>
        <p:nvSpPr>
          <p:cNvPr id="461844" name="TextBox 56"/>
          <p:cNvSpPr txBox="1">
            <a:spLocks noChangeArrowheads="1"/>
          </p:cNvSpPr>
          <p:nvPr/>
        </p:nvSpPr>
        <p:spPr bwMode="auto">
          <a:xfrm>
            <a:off x="1784350" y="6137275"/>
            <a:ext cx="108108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N=</a:t>
            </a:r>
            <a:r>
              <a:rPr lang="uk-UA" sz="900"/>
              <a:t>295</a:t>
            </a:r>
            <a:endParaRPr lang="ru-RU" sz="900"/>
          </a:p>
        </p:txBody>
      </p:sp>
      <p:sp>
        <p:nvSpPr>
          <p:cNvPr id="461845" name="TextBox 57"/>
          <p:cNvSpPr txBox="1">
            <a:spLocks noChangeArrowheads="1"/>
          </p:cNvSpPr>
          <p:nvPr/>
        </p:nvSpPr>
        <p:spPr bwMode="auto">
          <a:xfrm>
            <a:off x="1779589" y="4887914"/>
            <a:ext cx="10810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N=</a:t>
            </a:r>
            <a:r>
              <a:rPr lang="uk-UA" sz="900"/>
              <a:t>388</a:t>
            </a:r>
            <a:endParaRPr lang="ru-RU" sz="900"/>
          </a:p>
        </p:txBody>
      </p:sp>
      <p:sp>
        <p:nvSpPr>
          <p:cNvPr id="461846" name="TextBox 58"/>
          <p:cNvSpPr txBox="1">
            <a:spLocks noChangeArrowheads="1"/>
          </p:cNvSpPr>
          <p:nvPr/>
        </p:nvSpPr>
        <p:spPr bwMode="auto">
          <a:xfrm>
            <a:off x="1774825" y="5534025"/>
            <a:ext cx="108108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N=</a:t>
            </a:r>
            <a:r>
              <a:rPr lang="uk-UA" sz="900"/>
              <a:t>419</a:t>
            </a:r>
            <a:endParaRPr lang="ru-RU" sz="900"/>
          </a:p>
        </p:txBody>
      </p:sp>
      <p:sp>
        <p:nvSpPr>
          <p:cNvPr id="461847" name="TextBox 12"/>
          <p:cNvSpPr txBox="1">
            <a:spLocks noChangeArrowheads="1"/>
          </p:cNvSpPr>
          <p:nvPr/>
        </p:nvSpPr>
        <p:spPr bwMode="auto">
          <a:xfrm>
            <a:off x="6492875" y="174626"/>
            <a:ext cx="414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sz="2000">
                <a:solidFill>
                  <a:schemeClr val="accent2"/>
                </a:solidFill>
              </a:rPr>
              <a:t>Групи продуктів в раціоні: вік</a:t>
            </a:r>
            <a:endParaRPr lang="ru-RU" sz="2000">
              <a:solidFill>
                <a:schemeClr val="accent2"/>
              </a:solidFill>
            </a:endParaRPr>
          </a:p>
        </p:txBody>
      </p:sp>
      <p:sp>
        <p:nvSpPr>
          <p:cNvPr id="461848" name="Прямоугольник 14"/>
          <p:cNvSpPr>
            <a:spLocks noChangeArrowheads="1"/>
          </p:cNvSpPr>
          <p:nvPr/>
        </p:nvSpPr>
        <p:spPr bwMode="auto">
          <a:xfrm>
            <a:off x="4962525" y="542925"/>
            <a:ext cx="5670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sz="900" i="1">
                <a:solidFill>
                  <a:schemeClr val="accent2"/>
                </a:solidFill>
              </a:rPr>
              <a:t>45.Якщо взяти весь ваш тижневий раціон харчування за 100%, як би вирозділилиїх між такими групами продуктів</a:t>
            </a:r>
          </a:p>
        </p:txBody>
      </p:sp>
      <p:sp>
        <p:nvSpPr>
          <p:cNvPr id="461849" name="TextBox 15"/>
          <p:cNvSpPr txBox="1">
            <a:spLocks noChangeArrowheads="1"/>
          </p:cNvSpPr>
          <p:nvPr/>
        </p:nvSpPr>
        <p:spPr bwMode="auto">
          <a:xfrm>
            <a:off x="3503613" y="1196975"/>
            <a:ext cx="67802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uk-UA" b="1" dirty="0">
                <a:solidFill>
                  <a:schemeClr val="tx2"/>
                </a:solidFill>
              </a:rPr>
              <a:t>Зернові та картопля посідають головне місце незалежно від віку</a:t>
            </a:r>
            <a:endParaRPr lang="en-US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uk-UA" b="1" dirty="0">
                <a:solidFill>
                  <a:schemeClr val="tx2"/>
                </a:solidFill>
              </a:rPr>
              <a:t>Молодь від 15 до 19 років дещо більше споживає молочні продукти ніж інші 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618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71650" y="1123951"/>
            <a:ext cx="15875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851" name="TextBox 16"/>
          <p:cNvSpPr txBox="1">
            <a:spLocks noChangeArrowheads="1"/>
          </p:cNvSpPr>
          <p:nvPr/>
        </p:nvSpPr>
        <p:spPr bwMode="auto">
          <a:xfrm>
            <a:off x="1443037" y="3167063"/>
            <a:ext cx="682626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000" b="1">
                <a:solidFill>
                  <a:srgbClr val="FF0000"/>
                </a:solidFill>
              </a:rPr>
              <a:t>А</a:t>
            </a:r>
            <a:endParaRPr lang="ru-RU" sz="1000" b="1">
              <a:solidFill>
                <a:srgbClr val="FF0000"/>
              </a:solidFill>
            </a:endParaRPr>
          </a:p>
        </p:txBody>
      </p:sp>
      <p:sp>
        <p:nvSpPr>
          <p:cNvPr id="461852" name="TextBox 17"/>
          <p:cNvSpPr txBox="1">
            <a:spLocks noChangeArrowheads="1"/>
          </p:cNvSpPr>
          <p:nvPr/>
        </p:nvSpPr>
        <p:spPr bwMode="auto">
          <a:xfrm>
            <a:off x="1460501" y="3860801"/>
            <a:ext cx="682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000" b="1">
                <a:solidFill>
                  <a:srgbClr val="FF0000"/>
                </a:solidFill>
              </a:rPr>
              <a:t>В</a:t>
            </a:r>
            <a:endParaRPr lang="ru-RU" sz="1000" b="1">
              <a:solidFill>
                <a:srgbClr val="FF0000"/>
              </a:solidFill>
            </a:endParaRPr>
          </a:p>
        </p:txBody>
      </p:sp>
      <p:sp>
        <p:nvSpPr>
          <p:cNvPr id="461853" name="TextBox 18"/>
          <p:cNvSpPr txBox="1">
            <a:spLocks noChangeArrowheads="1"/>
          </p:cNvSpPr>
          <p:nvPr/>
        </p:nvSpPr>
        <p:spPr bwMode="auto">
          <a:xfrm>
            <a:off x="1443037" y="4535488"/>
            <a:ext cx="682626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rgbClr val="FF0000"/>
                </a:solidFill>
              </a:rPr>
              <a:t>C</a:t>
            </a:r>
            <a:endParaRPr lang="ru-RU" sz="1000" b="1">
              <a:solidFill>
                <a:srgbClr val="FF0000"/>
              </a:solidFill>
            </a:endParaRPr>
          </a:p>
        </p:txBody>
      </p:sp>
      <p:sp>
        <p:nvSpPr>
          <p:cNvPr id="461854" name="TextBox 19"/>
          <p:cNvSpPr txBox="1">
            <a:spLocks noChangeArrowheads="1"/>
          </p:cNvSpPr>
          <p:nvPr/>
        </p:nvSpPr>
        <p:spPr bwMode="auto">
          <a:xfrm>
            <a:off x="1460501" y="5221288"/>
            <a:ext cx="6826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rgbClr val="FF0000"/>
                </a:solidFill>
              </a:rPr>
              <a:t>D</a:t>
            </a:r>
            <a:endParaRPr lang="ru-RU" sz="1000" b="1">
              <a:solidFill>
                <a:srgbClr val="FF0000"/>
              </a:solidFill>
            </a:endParaRPr>
          </a:p>
        </p:txBody>
      </p:sp>
      <p:sp>
        <p:nvSpPr>
          <p:cNvPr id="461855" name="TextBox 20"/>
          <p:cNvSpPr txBox="1">
            <a:spLocks noChangeArrowheads="1"/>
          </p:cNvSpPr>
          <p:nvPr/>
        </p:nvSpPr>
        <p:spPr bwMode="auto">
          <a:xfrm>
            <a:off x="1460501" y="5910263"/>
            <a:ext cx="6826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rgbClr val="FF0000"/>
                </a:solidFill>
              </a:rPr>
              <a:t>E</a:t>
            </a:r>
            <a:endParaRPr lang="ru-RU" sz="1000" b="1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97664" y="3043238"/>
            <a:ext cx="682625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000" b="1" dirty="0">
                <a:solidFill>
                  <a:schemeClr val="accent6"/>
                </a:solidFill>
              </a:rPr>
              <a:t>В</a:t>
            </a:r>
            <a:r>
              <a:rPr lang="en-US" sz="1000" b="1" dirty="0">
                <a:solidFill>
                  <a:schemeClr val="accent6"/>
                </a:solidFill>
              </a:rPr>
              <a:t>E</a:t>
            </a:r>
            <a:endParaRPr lang="ru-RU" sz="1000" b="1" dirty="0">
              <a:solidFill>
                <a:schemeClr val="accent6"/>
              </a:solidFill>
            </a:endParaRPr>
          </a:p>
        </p:txBody>
      </p:sp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1714501" y="176214"/>
            <a:ext cx="1141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2000" b="1" i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ВЕСНА</a:t>
            </a:r>
          </a:p>
        </p:txBody>
      </p:sp>
      <p:sp>
        <p:nvSpPr>
          <p:cNvPr id="461858" name="Oval 83"/>
          <p:cNvSpPr>
            <a:spLocks noChangeArrowheads="1"/>
          </p:cNvSpPr>
          <p:nvPr/>
        </p:nvSpPr>
        <p:spPr bwMode="auto">
          <a:xfrm>
            <a:off x="6502400" y="3111500"/>
            <a:ext cx="877888" cy="357188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10530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44" name="TextBox 3"/>
          <p:cNvSpPr txBox="1">
            <a:spLocks noChangeArrowheads="1"/>
          </p:cNvSpPr>
          <p:nvPr/>
        </p:nvSpPr>
        <p:spPr bwMode="auto">
          <a:xfrm>
            <a:off x="6492875" y="4764"/>
            <a:ext cx="414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sz="2000" dirty="0">
                <a:solidFill>
                  <a:schemeClr val="accent2"/>
                </a:solidFill>
              </a:rPr>
              <a:t>Споживання фруктів та овочів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74145" name="Прямоугольник 4"/>
          <p:cNvSpPr>
            <a:spLocks noChangeArrowheads="1"/>
          </p:cNvSpPr>
          <p:nvPr/>
        </p:nvSpPr>
        <p:spPr bwMode="auto">
          <a:xfrm>
            <a:off x="4656139" y="374650"/>
            <a:ext cx="5976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sz="900" b="1" i="1">
                <a:solidFill>
                  <a:schemeClr val="accent2"/>
                </a:solidFill>
              </a:rPr>
              <a:t>48. Запишіть всі фрукти та овочі, які ви вживаєте зазвичай?</a:t>
            </a:r>
            <a:endParaRPr lang="ru-RU" sz="900" i="1">
              <a:solidFill>
                <a:schemeClr val="accent2"/>
              </a:solidFill>
            </a:endParaRPr>
          </a:p>
          <a:p>
            <a:pPr algn="r"/>
            <a:r>
              <a:rPr lang="uk-UA" sz="900" b="1" i="1">
                <a:solidFill>
                  <a:schemeClr val="accent2"/>
                </a:solidFill>
              </a:rPr>
              <a:t>49. Скількив середньому кілограм________ ви з’їдаєте на тиждень? </a:t>
            </a:r>
            <a:endParaRPr lang="ru-RU" sz="900" i="1">
              <a:solidFill>
                <a:schemeClr val="accent2"/>
              </a:solidFill>
            </a:endParaRPr>
          </a:p>
        </p:txBody>
      </p:sp>
      <p:pic>
        <p:nvPicPr>
          <p:cNvPr id="474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3751" y="5157789"/>
            <a:ext cx="244792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4142" name="Object 30"/>
          <p:cNvGraphicFramePr>
            <a:graphicFrameLocks/>
          </p:cNvGraphicFramePr>
          <p:nvPr/>
        </p:nvGraphicFramePr>
        <p:xfrm>
          <a:off x="1628776" y="1042988"/>
          <a:ext cx="4157663" cy="396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r:id="rId5" imgW="4157832" imgH="3962743" progId="Excel.Sheet.8">
                  <p:embed/>
                </p:oleObj>
              </mc:Choice>
              <mc:Fallback>
                <p:oleObj r:id="rId5" imgW="4157832" imgH="396274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6" y="1042988"/>
                        <a:ext cx="4157663" cy="3960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5375276" y="2708275"/>
            <a:ext cx="360363" cy="43338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74143" name="Object 31"/>
          <p:cNvGraphicFramePr>
            <a:graphicFrameLocks/>
          </p:cNvGraphicFramePr>
          <p:nvPr/>
        </p:nvGraphicFramePr>
        <p:xfrm>
          <a:off x="5653088" y="1058863"/>
          <a:ext cx="41402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r:id="rId8" imgW="4139543" imgH="4163929" progId="Excel.Sheet.8">
                  <p:embed/>
                </p:oleObj>
              </mc:Choice>
              <mc:Fallback>
                <p:oleObj r:id="rId8" imgW="4139543" imgH="4163929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088" y="1058863"/>
                        <a:ext cx="41402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735639" y="5157789"/>
          <a:ext cx="4681537" cy="1503363"/>
        </p:xfrm>
        <a:graphic>
          <a:graphicData uri="http://schemas.openxmlformats.org/drawingml/2006/table">
            <a:tbl>
              <a:tblPr/>
              <a:tblGrid>
                <a:gridCol w="1516062"/>
                <a:gridCol w="663575"/>
                <a:gridCol w="1822450"/>
                <a:gridCol w="679450"/>
              </a:tblGrid>
              <a:tr h="3603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 від сумарної кількості спожитих грамів (частка &lt;1%)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Часник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0,7%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Груша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0,1%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Грейпфрут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0,5%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Редька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0,1%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Лимон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0,4%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Гарбуз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0,1%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Ківі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0,3%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Баклажан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0,1%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Мандарин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0,2%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Інше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0,8%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Кабачки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0,2%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4187" name="TextBox 10"/>
          <p:cNvSpPr txBox="1">
            <a:spLocks noChangeArrowheads="1"/>
          </p:cNvSpPr>
          <p:nvPr/>
        </p:nvSpPr>
        <p:spPr bwMode="auto">
          <a:xfrm>
            <a:off x="7967663" y="3141664"/>
            <a:ext cx="23304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uk-UA" sz="1400" b="1">
                <a:solidFill>
                  <a:schemeClr val="tx2"/>
                </a:solidFill>
              </a:rPr>
              <a:t>Овочі займають більшу частку у раціоні споживання респондентів, ніж фрукти та зелень </a:t>
            </a:r>
            <a:endParaRPr lang="ru-RU" sz="1400" b="1">
              <a:solidFill>
                <a:schemeClr val="tx2"/>
              </a:solidFill>
            </a:endParaRPr>
          </a:p>
        </p:txBody>
      </p:sp>
      <p:sp>
        <p:nvSpPr>
          <p:cNvPr id="474160" name="Text Box 48"/>
          <p:cNvSpPr txBox="1">
            <a:spLocks noChangeArrowheads="1"/>
          </p:cNvSpPr>
          <p:nvPr/>
        </p:nvSpPr>
        <p:spPr bwMode="auto">
          <a:xfrm>
            <a:off x="1714501" y="176214"/>
            <a:ext cx="1141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20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ВЕСНА</a:t>
            </a:r>
          </a:p>
        </p:txBody>
      </p:sp>
    </p:spTree>
    <p:extLst>
      <p:ext uri="{BB962C8B-B14F-4D97-AF65-F5344CB8AC3E}">
        <p14:creationId xmlns:p14="http://schemas.microsoft.com/office/powerpoint/2010/main" val="38534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8"/>
          <p:cNvSpPr txBox="1">
            <a:spLocks noChangeArrowheads="1"/>
          </p:cNvSpPr>
          <p:nvPr/>
        </p:nvSpPr>
        <p:spPr bwMode="auto">
          <a:xfrm>
            <a:off x="761465" y="408034"/>
            <a:ext cx="1141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20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ВЕСНА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ВИСНОВКИ</a:t>
            </a:r>
            <a:endParaRPr lang="uk-UA" b="1" dirty="0">
              <a:solidFill>
                <a:schemeClr val="accent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825625"/>
            <a:ext cx="7324148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uk-UA" dirty="0" smtClean="0"/>
              <a:t>Профілактична робота з населенням повинна проводитись в напрямках:</a:t>
            </a:r>
          </a:p>
          <a:p>
            <a:r>
              <a:rPr lang="uk-UA" dirty="0" smtClean="0"/>
              <a:t>Збільшення частоти вживання їжі (4-5 р/добу)</a:t>
            </a:r>
          </a:p>
          <a:p>
            <a:r>
              <a:rPr lang="uk-UA" dirty="0" smtClean="0"/>
              <a:t>Збільшенням вживання овочів/фруктів (до 50% раціону)</a:t>
            </a:r>
          </a:p>
          <a:p>
            <a:r>
              <a:rPr lang="uk-UA" dirty="0" smtClean="0"/>
              <a:t>Зменшення вживання солодощів, картоплі</a:t>
            </a: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498" y="3528811"/>
            <a:ext cx="4029651" cy="31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87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uk-UA"/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uk-UA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9413" y="0"/>
            <a:ext cx="8839200" cy="691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6700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1907973" y="349095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mtClean="0">
                <a:solidFill>
                  <a:srgbClr val="2300DC"/>
                </a:solidFill>
              </a:rPr>
              <a:t>Експертна рада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84362" y="1120463"/>
            <a:ext cx="9526319" cy="5357610"/>
          </a:xfrm>
        </p:spPr>
        <p:txBody>
          <a:bodyPr>
            <a:noAutofit/>
          </a:bodyPr>
          <a:lstStyle/>
          <a:p>
            <a:pPr indent="-341313">
              <a:lnSpc>
                <a:spcPct val="80000"/>
              </a:lnSpc>
              <a:spcBef>
                <a:spcPts val="5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sz="1800" i="1" dirty="0">
                <a:solidFill>
                  <a:srgbClr val="2323DC"/>
                </a:solidFill>
              </a:rPr>
              <a:t>Головний дослідник</a:t>
            </a:r>
            <a:r>
              <a:rPr lang="uk-UA" sz="1800" dirty="0"/>
              <a:t>:</a:t>
            </a:r>
          </a:p>
          <a:p>
            <a:pPr indent="-341313">
              <a:lnSpc>
                <a:spcPct val="80000"/>
              </a:lnSpc>
              <a:spcBef>
                <a:spcPts val="5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sz="1600" b="1" dirty="0"/>
              <a:t>О.М.Барна</a:t>
            </a:r>
            <a:r>
              <a:rPr lang="uk-UA" sz="1600" dirty="0"/>
              <a:t>, </a:t>
            </a:r>
            <a:r>
              <a:rPr lang="uk-UA" sz="1600" dirty="0" err="1"/>
              <a:t>д.мед.н</a:t>
            </a:r>
            <a:r>
              <a:rPr lang="uk-UA" sz="1600" dirty="0"/>
              <a:t>., професор, завідувач кафедри загальної практики (сімейної медицини) НМУ імені О.О.Богомольця, Голова правління ВГО </a:t>
            </a:r>
            <a:r>
              <a:rPr lang="uk-UA" sz="1600" dirty="0" err="1"/>
              <a:t>“Асоціація</a:t>
            </a:r>
            <a:r>
              <a:rPr lang="uk-UA" sz="1600" dirty="0"/>
              <a:t> превентивної та </a:t>
            </a:r>
            <a:r>
              <a:rPr lang="uk-UA" sz="1600" dirty="0" err="1"/>
              <a:t>антиейджинг</a:t>
            </a:r>
            <a:r>
              <a:rPr lang="uk-UA" sz="1600" dirty="0"/>
              <a:t> </a:t>
            </a:r>
            <a:r>
              <a:rPr lang="uk-UA" sz="1600" dirty="0" err="1"/>
              <a:t>медицини”</a:t>
            </a:r>
            <a:endParaRPr lang="uk-UA" sz="1600" dirty="0"/>
          </a:p>
          <a:p>
            <a:pPr indent="-341313">
              <a:lnSpc>
                <a:spcPct val="80000"/>
              </a:lnSpc>
              <a:spcBef>
                <a:spcPts val="5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sz="1800" i="1" dirty="0" err="1">
                <a:solidFill>
                  <a:srgbClr val="2323DC"/>
                </a:solidFill>
              </a:rPr>
              <a:t>Співдослідники</a:t>
            </a:r>
            <a:r>
              <a:rPr lang="uk-UA" sz="1800" i="1" dirty="0"/>
              <a:t>:</a:t>
            </a:r>
          </a:p>
          <a:p>
            <a:pPr indent="-341313">
              <a:lnSpc>
                <a:spcPct val="8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sz="1600" b="1" dirty="0"/>
              <a:t>Національний медичний університет імені О.О.Богомольця</a:t>
            </a:r>
          </a:p>
          <a:p>
            <a:pPr marL="0" indent="0">
              <a:lnSpc>
                <a:spcPct val="80000"/>
              </a:lnSpc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1600" dirty="0"/>
              <a:t>	</a:t>
            </a:r>
            <a:r>
              <a:rPr lang="ru-RU" sz="1600" dirty="0" err="1"/>
              <a:t>О.О.Аліфер</a:t>
            </a:r>
            <a:r>
              <a:rPr lang="ru-RU" sz="1600" dirty="0"/>
              <a:t>, С.О.Величко, </a:t>
            </a:r>
            <a:r>
              <a:rPr lang="ru-RU" sz="1600" dirty="0" err="1"/>
              <a:t>О.Ю.Горощук</a:t>
            </a:r>
            <a:r>
              <a:rPr lang="ru-RU" sz="1600" dirty="0"/>
              <a:t>, </a:t>
            </a:r>
            <a:r>
              <a:rPr lang="ru-RU" sz="1600" dirty="0" err="1"/>
              <a:t>К.М.Дожук</a:t>
            </a:r>
            <a:r>
              <a:rPr lang="ru-RU" sz="1600" dirty="0"/>
              <a:t>, </a:t>
            </a:r>
            <a:r>
              <a:rPr lang="uk-UA" sz="1600" dirty="0"/>
              <a:t>П.С.Загородня, Я.В.Корост, </a:t>
            </a:r>
            <a:r>
              <a:rPr lang="ru-RU" sz="1600" dirty="0" err="1"/>
              <a:t>О.О.Погребняк</a:t>
            </a:r>
            <a:r>
              <a:rPr lang="ru-RU" sz="1600" dirty="0"/>
              <a:t>, </a:t>
            </a:r>
            <a:r>
              <a:rPr lang="uk-UA" sz="1600" dirty="0"/>
              <a:t>В.О.</a:t>
            </a:r>
            <a:r>
              <a:rPr lang="ru-RU" sz="1600" dirty="0" err="1"/>
              <a:t>Сірик</a:t>
            </a:r>
            <a:r>
              <a:rPr lang="ru-RU" sz="1600" dirty="0"/>
              <a:t>, </a:t>
            </a:r>
            <a:r>
              <a:rPr lang="ru-RU" sz="1600" dirty="0" err="1"/>
              <a:t>Н.В.Снігир</a:t>
            </a:r>
            <a:r>
              <a:rPr lang="ru-RU" sz="1600" dirty="0"/>
              <a:t>, </a:t>
            </a:r>
            <a:r>
              <a:rPr lang="ru-RU" sz="1600" dirty="0" err="1"/>
              <a:t>О.О.Шемета</a:t>
            </a:r>
            <a:r>
              <a:rPr lang="ru-RU" sz="1600" dirty="0"/>
              <a:t>, </a:t>
            </a:r>
            <a:r>
              <a:rPr lang="uk-UA" sz="1600" dirty="0"/>
              <a:t>В.Ю.</a:t>
            </a:r>
            <a:r>
              <a:rPr lang="uk-UA" sz="1600" dirty="0" err="1"/>
              <a:t>Сакалош</a:t>
            </a:r>
            <a:r>
              <a:rPr lang="uk-UA" sz="1600" dirty="0"/>
              <a:t>, </a:t>
            </a:r>
          </a:p>
          <a:p>
            <a:pPr indent="-341313">
              <a:lnSpc>
                <a:spcPct val="8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1600" b="1" dirty="0" err="1"/>
              <a:t>Тернопільский</a:t>
            </a:r>
            <a:r>
              <a:rPr lang="ru-RU" sz="1600" b="1" dirty="0"/>
              <a:t> </a:t>
            </a:r>
            <a:r>
              <a:rPr lang="ru-RU" sz="1600" b="1" dirty="0" err="1"/>
              <a:t>державний</a:t>
            </a:r>
            <a:r>
              <a:rPr lang="ru-RU" sz="1600" b="1" dirty="0"/>
              <a:t> </a:t>
            </a:r>
            <a:r>
              <a:rPr lang="ru-RU" sz="1600" b="1" dirty="0" err="1"/>
              <a:t>медичний</a:t>
            </a:r>
            <a:r>
              <a:rPr lang="ru-RU" sz="1600" b="1" dirty="0"/>
              <a:t> </a:t>
            </a:r>
            <a:r>
              <a:rPr lang="ru-RU" sz="1600" b="1" dirty="0" err="1"/>
              <a:t>університет</a:t>
            </a:r>
            <a:r>
              <a:rPr lang="ru-RU" sz="1600" b="1" dirty="0"/>
              <a:t> </a:t>
            </a:r>
            <a:r>
              <a:rPr lang="ru-RU" sz="1600" b="1" dirty="0" err="1"/>
              <a:t>імені</a:t>
            </a:r>
            <a:r>
              <a:rPr lang="ru-RU" sz="1600" b="1" dirty="0"/>
              <a:t> І.Я. </a:t>
            </a:r>
            <a:r>
              <a:rPr lang="ru-RU" sz="1600" b="1" dirty="0" err="1"/>
              <a:t>Горбачевського</a:t>
            </a:r>
            <a:endParaRPr lang="ru-RU" sz="1600" b="1" dirty="0"/>
          </a:p>
          <a:p>
            <a:pPr marL="0" indent="0">
              <a:lnSpc>
                <a:spcPct val="80000"/>
              </a:lnSpc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1600" dirty="0"/>
              <a:t>	</a:t>
            </a:r>
            <a:r>
              <a:rPr lang="ru-RU" sz="1600" b="1" dirty="0" err="1"/>
              <a:t>Л.С.Бабінець</a:t>
            </a:r>
            <a:r>
              <a:rPr lang="ru-RU" sz="1600" dirty="0"/>
              <a:t>, </a:t>
            </a:r>
            <a:r>
              <a:rPr lang="ru-RU" sz="1600" dirty="0" err="1"/>
              <a:t>І.О.Боровик</a:t>
            </a:r>
            <a:r>
              <a:rPr lang="ru-RU" sz="1600" dirty="0"/>
              <a:t>, </a:t>
            </a:r>
          </a:p>
          <a:p>
            <a:pPr indent="-341313">
              <a:lnSpc>
                <a:spcPct val="8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sz="1600" b="1" dirty="0"/>
              <a:t>Харківський національний медичний університет</a:t>
            </a:r>
          </a:p>
          <a:p>
            <a:pPr marL="0" indent="0">
              <a:lnSpc>
                <a:spcPct val="80000"/>
              </a:lnSpc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sz="1600" dirty="0">
                <a:solidFill>
                  <a:srgbClr val="FF6600"/>
                </a:solidFill>
              </a:rPr>
              <a:t>  	</a:t>
            </a:r>
            <a:r>
              <a:rPr lang="uk-UA" sz="1600" b="1" dirty="0"/>
              <a:t>О.М.</a:t>
            </a:r>
            <a:r>
              <a:rPr lang="uk-UA" sz="1600" b="1" dirty="0" err="1"/>
              <a:t>Біловол</a:t>
            </a:r>
            <a:r>
              <a:rPr lang="uk-UA" sz="1600" dirty="0"/>
              <a:t>, І.І.</a:t>
            </a:r>
            <a:r>
              <a:rPr lang="ru-RU" sz="1600" dirty="0" err="1"/>
              <a:t>Князькова</a:t>
            </a:r>
            <a:r>
              <a:rPr lang="uk-UA" sz="1600" dirty="0"/>
              <a:t> </a:t>
            </a:r>
            <a:endParaRPr lang="uk-UA" sz="1600" dirty="0">
              <a:solidFill>
                <a:srgbClr val="FF6600"/>
              </a:solidFill>
            </a:endParaRPr>
          </a:p>
          <a:p>
            <a:pPr indent="-341313">
              <a:lnSpc>
                <a:spcPct val="8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sz="1600" b="1" dirty="0"/>
              <a:t>Волинський обласний центр здоров'я </a:t>
            </a:r>
            <a:endParaRPr lang="ru-RU" sz="1600" b="1" dirty="0"/>
          </a:p>
          <a:p>
            <a:pPr marL="0" indent="0">
              <a:lnSpc>
                <a:spcPct val="80000"/>
              </a:lnSpc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1600" dirty="0"/>
              <a:t>	</a:t>
            </a:r>
            <a:r>
              <a:rPr lang="ru-RU" sz="1600" b="1" dirty="0" err="1"/>
              <a:t>С.А.Новосад</a:t>
            </a:r>
            <a:r>
              <a:rPr lang="ru-RU" sz="1600" dirty="0"/>
              <a:t> </a:t>
            </a:r>
          </a:p>
          <a:p>
            <a:pPr indent="-341313">
              <a:lnSpc>
                <a:spcPct val="8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sz="1600" b="1" dirty="0"/>
              <a:t>Херсонський обласний центр здоров’я і спортивної медицини</a:t>
            </a:r>
            <a:r>
              <a:rPr lang="uk-UA" sz="1600" dirty="0"/>
              <a:t> </a:t>
            </a:r>
            <a:endParaRPr lang="ru-RU" sz="1600" dirty="0"/>
          </a:p>
          <a:p>
            <a:pPr marL="0" indent="0">
              <a:lnSpc>
                <a:spcPct val="80000"/>
              </a:lnSpc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1600" dirty="0"/>
              <a:t>	</a:t>
            </a:r>
            <a:r>
              <a:rPr lang="ru-RU" sz="1600" b="1" dirty="0" err="1"/>
              <a:t>Ю.О.Ромаскевич</a:t>
            </a:r>
            <a:r>
              <a:rPr lang="ru-RU" sz="1600" dirty="0"/>
              <a:t> </a:t>
            </a:r>
          </a:p>
          <a:p>
            <a:pPr indent="-341313">
              <a:lnSpc>
                <a:spcPct val="8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1600" b="1" dirty="0" err="1"/>
              <a:t>Одеський</a:t>
            </a:r>
            <a:r>
              <a:rPr lang="ru-RU" sz="1600" b="1" dirty="0"/>
              <a:t> </a:t>
            </a:r>
            <a:r>
              <a:rPr lang="ru-RU" sz="1600" b="1" dirty="0" err="1"/>
              <a:t>національний</a:t>
            </a:r>
            <a:r>
              <a:rPr lang="ru-RU" sz="1600" b="1" dirty="0"/>
              <a:t> </a:t>
            </a:r>
            <a:r>
              <a:rPr lang="ru-RU" sz="1600" b="1" dirty="0" err="1"/>
              <a:t>медичний</a:t>
            </a:r>
            <a:r>
              <a:rPr lang="ru-RU" sz="1600" b="1" dirty="0"/>
              <a:t> </a:t>
            </a:r>
            <a:r>
              <a:rPr lang="ru-RU" sz="1600" b="1" dirty="0" err="1" smtClean="0"/>
              <a:t>університет</a:t>
            </a:r>
            <a:endParaRPr lang="ru-RU" sz="1600" b="1" dirty="0" smtClean="0"/>
          </a:p>
          <a:p>
            <a:pPr marL="0" indent="0">
              <a:lnSpc>
                <a:spcPct val="80000"/>
              </a:lnSpc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1600" dirty="0"/>
              <a:t>	</a:t>
            </a:r>
            <a:r>
              <a:rPr lang="ru-RU" sz="1600" b="1" dirty="0" err="1"/>
              <a:t>В.І.Величко</a:t>
            </a:r>
            <a:r>
              <a:rPr lang="ru-RU" sz="1600" dirty="0"/>
              <a:t>, </a:t>
            </a:r>
            <a:r>
              <a:rPr lang="ru-RU" sz="1600" b="1" dirty="0"/>
              <a:t>О.Б.Волошина</a:t>
            </a:r>
            <a:r>
              <a:rPr lang="ru-RU" sz="1600" dirty="0"/>
              <a:t>, </a:t>
            </a:r>
            <a:r>
              <a:rPr lang="ru-RU" sz="1600" dirty="0" err="1"/>
              <a:t>Г.О.Данильчук</a:t>
            </a:r>
            <a:r>
              <a:rPr lang="ru-RU" sz="1600" dirty="0"/>
              <a:t>, О.В.Найденова, </a:t>
            </a:r>
            <a:r>
              <a:rPr lang="ru-RU" sz="1600" dirty="0" err="1"/>
              <a:t>О.В.Саід</a:t>
            </a:r>
            <a:endParaRPr lang="ru-RU" sz="1600" dirty="0"/>
          </a:p>
          <a:p>
            <a:pPr indent="-341313">
              <a:lnSpc>
                <a:spcPct val="8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1600" dirty="0"/>
              <a:t> </a:t>
            </a:r>
            <a:r>
              <a:rPr lang="ru-RU" sz="1600" b="1" dirty="0" err="1"/>
              <a:t>Буковинський</a:t>
            </a:r>
            <a:r>
              <a:rPr lang="ru-RU" sz="1600" b="1" dirty="0"/>
              <a:t> </a:t>
            </a:r>
            <a:r>
              <a:rPr lang="ru-RU" sz="1600" b="1" dirty="0" err="1"/>
              <a:t>медичний</a:t>
            </a:r>
            <a:r>
              <a:rPr lang="ru-RU" sz="1600" b="1" dirty="0"/>
              <a:t> </a:t>
            </a:r>
            <a:r>
              <a:rPr lang="ru-RU" sz="1600" b="1" dirty="0" err="1"/>
              <a:t>державний</a:t>
            </a:r>
            <a:r>
              <a:rPr lang="ru-RU" sz="1600" b="1" dirty="0"/>
              <a:t> </a:t>
            </a:r>
            <a:r>
              <a:rPr lang="ru-RU" sz="1600" b="1" dirty="0" err="1"/>
              <a:t>університет</a:t>
            </a:r>
            <a:endParaRPr lang="ru-RU" sz="1600" b="1" dirty="0"/>
          </a:p>
          <a:p>
            <a:pPr marL="0" indent="0">
              <a:lnSpc>
                <a:spcPct val="80000"/>
              </a:lnSpc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1600" dirty="0"/>
              <a:t>	</a:t>
            </a:r>
            <a:r>
              <a:rPr lang="ru-RU" sz="1600" b="1" dirty="0"/>
              <a:t>Л.П </a:t>
            </a:r>
            <a:r>
              <a:rPr lang="ru-RU" sz="1600" b="1" dirty="0" err="1"/>
              <a:t>Сидорчук</a:t>
            </a:r>
            <a:r>
              <a:rPr lang="ru-RU" sz="1600" dirty="0"/>
              <a:t>, </a:t>
            </a:r>
            <a:r>
              <a:rPr lang="ru-RU" sz="1600" dirty="0" err="1"/>
              <a:t>О.А.Петринич</a:t>
            </a:r>
            <a:r>
              <a:rPr lang="ru-RU" sz="1600" dirty="0"/>
              <a:t>, Т.В.Казанцева</a:t>
            </a:r>
            <a:endParaRPr lang="uk-UA" sz="16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4838" y="311151"/>
            <a:ext cx="1268412" cy="409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86573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>
                <a:solidFill>
                  <a:srgbClr val="77933C"/>
                </a:solidFill>
              </a:rPr>
              <a:t>Мета досл</a:t>
            </a:r>
            <a:r>
              <a:rPr lang="uk-UA" sz="4400" b="1">
                <a:solidFill>
                  <a:srgbClr val="77933C"/>
                </a:solidFill>
              </a:rPr>
              <a:t>і</a:t>
            </a:r>
            <a:r>
              <a:rPr lang="ru-RU" sz="4400" b="1">
                <a:solidFill>
                  <a:srgbClr val="77933C"/>
                </a:solidFill>
              </a:rPr>
              <a:t>дження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sz="3200">
                <a:solidFill>
                  <a:srgbClr val="000000"/>
                </a:solidFill>
              </a:rPr>
              <a:t>Вивчити зв’язок між харчовими звичками і гідратацією та факторами ризику і станом здоров’я населення 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4838" y="311151"/>
            <a:ext cx="1268412" cy="409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130" y="3281596"/>
            <a:ext cx="4086157" cy="230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17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4400">
                <a:solidFill>
                  <a:srgbClr val="77933C"/>
                </a:solidFill>
              </a:rPr>
              <a:t>Завдання дослідження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981200" y="1600201"/>
            <a:ext cx="8229600" cy="4672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625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500" dirty="0" err="1">
                <a:solidFill>
                  <a:srgbClr val="000000"/>
                </a:solidFill>
              </a:rPr>
              <a:t>Вивчити</a:t>
            </a:r>
            <a:r>
              <a:rPr lang="ru-RU" sz="2500" dirty="0">
                <a:solidFill>
                  <a:srgbClr val="000000"/>
                </a:solidFill>
              </a:rPr>
              <a:t> </a:t>
            </a:r>
            <a:r>
              <a:rPr lang="ru-RU" sz="2500" dirty="0" err="1">
                <a:solidFill>
                  <a:srgbClr val="000000"/>
                </a:solidFill>
              </a:rPr>
              <a:t>харчові</a:t>
            </a:r>
            <a:r>
              <a:rPr lang="ru-RU" sz="2500" dirty="0">
                <a:solidFill>
                  <a:srgbClr val="000000"/>
                </a:solidFill>
              </a:rPr>
              <a:t> </a:t>
            </a:r>
            <a:r>
              <a:rPr lang="ru-RU" sz="2500" dirty="0" err="1">
                <a:solidFill>
                  <a:srgbClr val="000000"/>
                </a:solidFill>
              </a:rPr>
              <a:t>звички</a:t>
            </a:r>
            <a:r>
              <a:rPr lang="ru-RU" sz="2500" dirty="0">
                <a:solidFill>
                  <a:srgbClr val="000000"/>
                </a:solidFill>
              </a:rPr>
              <a:t> в </a:t>
            </a:r>
            <a:r>
              <a:rPr lang="ru-RU" sz="2500" dirty="0" err="1">
                <a:solidFill>
                  <a:srgbClr val="000000"/>
                </a:solidFill>
              </a:rPr>
              <a:t>популяції</a:t>
            </a:r>
            <a:r>
              <a:rPr lang="ru-RU" sz="2500" dirty="0">
                <a:solidFill>
                  <a:srgbClr val="000000"/>
                </a:solidFill>
              </a:rPr>
              <a:t> і </a:t>
            </a:r>
            <a:r>
              <a:rPr lang="ru-RU" sz="2500" dirty="0" err="1">
                <a:solidFill>
                  <a:srgbClr val="000000"/>
                </a:solidFill>
              </a:rPr>
              <a:t>кореляцію</a:t>
            </a:r>
            <a:r>
              <a:rPr lang="ru-RU" sz="2500" dirty="0">
                <a:solidFill>
                  <a:srgbClr val="000000"/>
                </a:solidFill>
              </a:rPr>
              <a:t> </a:t>
            </a:r>
            <a:r>
              <a:rPr lang="ru-RU" sz="2500" dirty="0" err="1">
                <a:solidFill>
                  <a:srgbClr val="000000"/>
                </a:solidFill>
              </a:rPr>
              <a:t>їх</a:t>
            </a:r>
            <a:r>
              <a:rPr lang="ru-RU" sz="2500" dirty="0">
                <a:solidFill>
                  <a:srgbClr val="000000"/>
                </a:solidFill>
              </a:rPr>
              <a:t> </a:t>
            </a:r>
            <a:r>
              <a:rPr lang="ru-RU" sz="2500" dirty="0" err="1">
                <a:solidFill>
                  <a:srgbClr val="000000"/>
                </a:solidFill>
              </a:rPr>
              <a:t>зі</a:t>
            </a:r>
            <a:r>
              <a:rPr lang="ru-RU" sz="2500" dirty="0">
                <a:solidFill>
                  <a:srgbClr val="000000"/>
                </a:solidFill>
              </a:rPr>
              <a:t> станом </a:t>
            </a:r>
            <a:r>
              <a:rPr lang="ru-RU" sz="2500" dirty="0" err="1">
                <a:solidFill>
                  <a:srgbClr val="000000"/>
                </a:solidFill>
              </a:rPr>
              <a:t>здоров‘я</a:t>
            </a:r>
            <a:endParaRPr lang="ru-RU" sz="2500" dirty="0">
              <a:solidFill>
                <a:srgbClr val="000000"/>
              </a:solidFill>
            </a:endParaRPr>
          </a:p>
          <a:p>
            <a:pPr marL="341313" indent="-341313">
              <a:lnSpc>
                <a:spcPct val="80000"/>
              </a:lnSpc>
              <a:spcBef>
                <a:spcPts val="625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500" dirty="0" err="1">
                <a:solidFill>
                  <a:srgbClr val="000000"/>
                </a:solidFill>
              </a:rPr>
              <a:t>Визначити</a:t>
            </a:r>
            <a:r>
              <a:rPr lang="ru-RU" sz="2500" dirty="0">
                <a:solidFill>
                  <a:srgbClr val="000000"/>
                </a:solidFill>
              </a:rPr>
              <a:t>, </a:t>
            </a:r>
            <a:r>
              <a:rPr lang="ru-RU" sz="2500" dirty="0" err="1">
                <a:solidFill>
                  <a:srgbClr val="000000"/>
                </a:solidFill>
              </a:rPr>
              <a:t>чи</a:t>
            </a:r>
            <a:r>
              <a:rPr lang="ru-RU" sz="2500" dirty="0">
                <a:solidFill>
                  <a:srgbClr val="000000"/>
                </a:solidFill>
              </a:rPr>
              <a:t> </a:t>
            </a:r>
            <a:r>
              <a:rPr lang="ru-RU" sz="2500" dirty="0" err="1">
                <a:solidFill>
                  <a:srgbClr val="000000"/>
                </a:solidFill>
              </a:rPr>
              <a:t>впливають</a:t>
            </a:r>
            <a:r>
              <a:rPr lang="ru-RU" sz="2500" dirty="0">
                <a:solidFill>
                  <a:srgbClr val="000000"/>
                </a:solidFill>
              </a:rPr>
              <a:t> </a:t>
            </a:r>
            <a:r>
              <a:rPr lang="ru-RU" sz="2500" dirty="0" err="1">
                <a:solidFill>
                  <a:srgbClr val="000000"/>
                </a:solidFill>
              </a:rPr>
              <a:t>соціально-економічні</a:t>
            </a:r>
            <a:r>
              <a:rPr lang="ru-RU" sz="2500" dirty="0">
                <a:solidFill>
                  <a:srgbClr val="000000"/>
                </a:solidFill>
              </a:rPr>
              <a:t> </a:t>
            </a:r>
            <a:r>
              <a:rPr lang="ru-RU" sz="2500" dirty="0" err="1">
                <a:solidFill>
                  <a:srgbClr val="000000"/>
                </a:solidFill>
              </a:rPr>
              <a:t>фактори</a:t>
            </a:r>
            <a:r>
              <a:rPr lang="ru-RU" sz="2500" dirty="0">
                <a:solidFill>
                  <a:srgbClr val="000000"/>
                </a:solidFill>
              </a:rPr>
              <a:t> (</a:t>
            </a:r>
            <a:r>
              <a:rPr lang="ru-RU" sz="2500" dirty="0" err="1">
                <a:solidFill>
                  <a:srgbClr val="000000"/>
                </a:solidFill>
              </a:rPr>
              <a:t>місце</a:t>
            </a:r>
            <a:r>
              <a:rPr lang="ru-RU" sz="2500" dirty="0">
                <a:solidFill>
                  <a:srgbClr val="000000"/>
                </a:solidFill>
              </a:rPr>
              <a:t> </a:t>
            </a:r>
            <a:r>
              <a:rPr lang="ru-RU" sz="2500" dirty="0" err="1">
                <a:solidFill>
                  <a:srgbClr val="000000"/>
                </a:solidFill>
              </a:rPr>
              <a:t>проживання</a:t>
            </a:r>
            <a:r>
              <a:rPr lang="ru-RU" sz="2500" dirty="0">
                <a:solidFill>
                  <a:srgbClr val="000000"/>
                </a:solidFill>
              </a:rPr>
              <a:t>, </a:t>
            </a:r>
            <a:r>
              <a:rPr lang="ru-RU" sz="2500" dirty="0" err="1">
                <a:solidFill>
                  <a:srgbClr val="000000"/>
                </a:solidFill>
              </a:rPr>
              <a:t>рег</a:t>
            </a:r>
            <a:r>
              <a:rPr lang="uk-UA" sz="2500" dirty="0">
                <a:solidFill>
                  <a:srgbClr val="000000"/>
                </a:solidFill>
              </a:rPr>
              <a:t>іон</a:t>
            </a:r>
            <a:r>
              <a:rPr lang="ru-RU" sz="2500" dirty="0">
                <a:solidFill>
                  <a:srgbClr val="000000"/>
                </a:solidFill>
              </a:rPr>
              <a:t>) на </a:t>
            </a:r>
            <a:r>
              <a:rPr lang="ru-RU" sz="2500" dirty="0" err="1">
                <a:solidFill>
                  <a:srgbClr val="000000"/>
                </a:solidFill>
              </a:rPr>
              <a:t>харчові</a:t>
            </a:r>
            <a:r>
              <a:rPr lang="ru-RU" sz="2500" dirty="0">
                <a:solidFill>
                  <a:srgbClr val="000000"/>
                </a:solidFill>
              </a:rPr>
              <a:t> </a:t>
            </a:r>
            <a:r>
              <a:rPr lang="ru-RU" sz="2500" dirty="0" err="1">
                <a:solidFill>
                  <a:srgbClr val="000000"/>
                </a:solidFill>
              </a:rPr>
              <a:t>звички</a:t>
            </a:r>
            <a:r>
              <a:rPr lang="ru-RU" sz="2500" dirty="0">
                <a:solidFill>
                  <a:srgbClr val="000000"/>
                </a:solidFill>
              </a:rPr>
              <a:t>, </a:t>
            </a:r>
            <a:r>
              <a:rPr lang="ru-RU" sz="2500" dirty="0" err="1">
                <a:solidFill>
                  <a:srgbClr val="000000"/>
                </a:solidFill>
              </a:rPr>
              <a:t>споживання</a:t>
            </a:r>
            <a:r>
              <a:rPr lang="ru-RU" sz="2500" dirty="0">
                <a:solidFill>
                  <a:srgbClr val="000000"/>
                </a:solidFill>
              </a:rPr>
              <a:t> </a:t>
            </a:r>
            <a:r>
              <a:rPr lang="ru-RU" sz="2500" dirty="0" err="1">
                <a:solidFill>
                  <a:srgbClr val="000000"/>
                </a:solidFill>
              </a:rPr>
              <a:t>напоїв</a:t>
            </a:r>
            <a:r>
              <a:rPr lang="ru-RU" sz="2500" dirty="0">
                <a:solidFill>
                  <a:srgbClr val="000000"/>
                </a:solidFill>
              </a:rPr>
              <a:t>, </a:t>
            </a:r>
            <a:r>
              <a:rPr lang="ru-RU" sz="2500" dirty="0" err="1">
                <a:solidFill>
                  <a:srgbClr val="000000"/>
                </a:solidFill>
              </a:rPr>
              <a:t>фактори</a:t>
            </a:r>
            <a:r>
              <a:rPr lang="ru-RU" sz="2500" dirty="0">
                <a:solidFill>
                  <a:srgbClr val="000000"/>
                </a:solidFill>
              </a:rPr>
              <a:t> </a:t>
            </a:r>
            <a:r>
              <a:rPr lang="ru-RU" sz="2500" dirty="0" err="1">
                <a:solidFill>
                  <a:srgbClr val="000000"/>
                </a:solidFill>
              </a:rPr>
              <a:t>ризику</a:t>
            </a:r>
            <a:r>
              <a:rPr lang="ru-RU" sz="2500" dirty="0">
                <a:solidFill>
                  <a:srgbClr val="000000"/>
                </a:solidFill>
              </a:rPr>
              <a:t> та стану </a:t>
            </a:r>
            <a:r>
              <a:rPr lang="ru-RU" sz="2500" dirty="0" err="1">
                <a:solidFill>
                  <a:srgbClr val="000000"/>
                </a:solidFill>
              </a:rPr>
              <a:t>здоров'я</a:t>
            </a:r>
            <a:r>
              <a:rPr lang="ru-RU" sz="2500" dirty="0">
                <a:solidFill>
                  <a:srgbClr val="000000"/>
                </a:solidFill>
              </a:rPr>
              <a:t>.</a:t>
            </a:r>
          </a:p>
          <a:p>
            <a:pPr marL="341313" indent="-341313">
              <a:lnSpc>
                <a:spcPct val="80000"/>
              </a:lnSpc>
              <a:spcBef>
                <a:spcPts val="625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500" dirty="0" err="1">
                <a:solidFill>
                  <a:srgbClr val="000000"/>
                </a:solidFill>
              </a:rPr>
              <a:t>Визначити</a:t>
            </a:r>
            <a:r>
              <a:rPr lang="ru-RU" sz="2500" dirty="0">
                <a:solidFill>
                  <a:srgbClr val="000000"/>
                </a:solidFill>
              </a:rPr>
              <a:t> </a:t>
            </a:r>
            <a:r>
              <a:rPr lang="ru-RU" sz="2500" dirty="0" err="1">
                <a:solidFill>
                  <a:srgbClr val="000000"/>
                </a:solidFill>
              </a:rPr>
              <a:t>реальне</a:t>
            </a:r>
            <a:r>
              <a:rPr lang="ru-RU" sz="2500" dirty="0">
                <a:solidFill>
                  <a:srgbClr val="000000"/>
                </a:solidFill>
              </a:rPr>
              <a:t> </a:t>
            </a:r>
            <a:r>
              <a:rPr lang="ru-RU" sz="2500" dirty="0" err="1">
                <a:solidFill>
                  <a:srgbClr val="000000"/>
                </a:solidFill>
              </a:rPr>
              <a:t>споживання</a:t>
            </a:r>
            <a:r>
              <a:rPr lang="ru-RU" sz="2500" dirty="0">
                <a:solidFill>
                  <a:srgbClr val="000000"/>
                </a:solidFill>
              </a:rPr>
              <a:t> води у </a:t>
            </a:r>
            <a:r>
              <a:rPr lang="ru-RU" sz="2500" dirty="0" err="1">
                <a:solidFill>
                  <a:srgbClr val="000000"/>
                </a:solidFill>
              </a:rPr>
              <a:t>порівнянні</a:t>
            </a:r>
            <a:r>
              <a:rPr lang="ru-RU" sz="2500" dirty="0">
                <a:solidFill>
                  <a:srgbClr val="000000"/>
                </a:solidFill>
              </a:rPr>
              <a:t> з </a:t>
            </a:r>
            <a:r>
              <a:rPr lang="ru-RU" sz="2500" dirty="0" err="1">
                <a:solidFill>
                  <a:srgbClr val="000000"/>
                </a:solidFill>
              </a:rPr>
              <a:t>добовими</a:t>
            </a:r>
            <a:r>
              <a:rPr lang="ru-RU" sz="2500" dirty="0">
                <a:solidFill>
                  <a:srgbClr val="000000"/>
                </a:solidFill>
              </a:rPr>
              <a:t> потребами води в </a:t>
            </a:r>
            <a:r>
              <a:rPr lang="ru-RU" sz="2500" dirty="0" err="1">
                <a:solidFill>
                  <a:srgbClr val="000000"/>
                </a:solidFill>
              </a:rPr>
              <a:t>різних</a:t>
            </a:r>
            <a:r>
              <a:rPr lang="ru-RU" sz="2500" dirty="0">
                <a:solidFill>
                  <a:srgbClr val="000000"/>
                </a:solidFill>
              </a:rPr>
              <a:t> </a:t>
            </a:r>
            <a:r>
              <a:rPr lang="ru-RU" sz="2500" dirty="0" err="1">
                <a:solidFill>
                  <a:srgbClr val="000000"/>
                </a:solidFill>
              </a:rPr>
              <a:t>групах</a:t>
            </a:r>
            <a:r>
              <a:rPr lang="ru-RU" sz="2500" dirty="0">
                <a:solidFill>
                  <a:srgbClr val="000000"/>
                </a:solidFill>
              </a:rPr>
              <a:t> </a:t>
            </a:r>
            <a:r>
              <a:rPr lang="ru-RU" sz="2500" dirty="0" err="1">
                <a:solidFill>
                  <a:srgbClr val="000000"/>
                </a:solidFill>
              </a:rPr>
              <a:t>дорослого</a:t>
            </a:r>
            <a:r>
              <a:rPr lang="ru-RU" sz="2500" dirty="0">
                <a:solidFill>
                  <a:srgbClr val="000000"/>
                </a:solidFill>
              </a:rPr>
              <a:t> </a:t>
            </a:r>
            <a:r>
              <a:rPr lang="ru-RU" sz="2500" dirty="0" err="1">
                <a:solidFill>
                  <a:srgbClr val="000000"/>
                </a:solidFill>
              </a:rPr>
              <a:t>населення</a:t>
            </a:r>
            <a:r>
              <a:rPr lang="ru-RU" sz="2500" dirty="0">
                <a:solidFill>
                  <a:srgbClr val="000000"/>
                </a:solidFill>
              </a:rPr>
              <a:t>.</a:t>
            </a:r>
          </a:p>
          <a:p>
            <a:pPr marL="341313" indent="-341313">
              <a:lnSpc>
                <a:spcPct val="80000"/>
              </a:lnSpc>
              <a:spcBef>
                <a:spcPts val="625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500" dirty="0" err="1">
                <a:solidFill>
                  <a:srgbClr val="000000"/>
                </a:solidFill>
              </a:rPr>
              <a:t>Оцінити</a:t>
            </a:r>
            <a:r>
              <a:rPr lang="ru-RU" sz="2500" dirty="0">
                <a:solidFill>
                  <a:srgbClr val="000000"/>
                </a:solidFill>
              </a:rPr>
              <a:t> </a:t>
            </a:r>
            <a:r>
              <a:rPr lang="ru-RU" sz="2500" dirty="0" err="1">
                <a:solidFill>
                  <a:srgbClr val="000000"/>
                </a:solidFill>
              </a:rPr>
              <a:t>знання</a:t>
            </a:r>
            <a:r>
              <a:rPr lang="ru-RU" sz="2500" dirty="0">
                <a:solidFill>
                  <a:srgbClr val="000000"/>
                </a:solidFill>
              </a:rPr>
              <a:t> про </a:t>
            </a:r>
            <a:r>
              <a:rPr lang="ru-RU" sz="2500" dirty="0" err="1">
                <a:solidFill>
                  <a:srgbClr val="000000"/>
                </a:solidFill>
              </a:rPr>
              <a:t>гідратацію</a:t>
            </a:r>
            <a:r>
              <a:rPr lang="ru-RU" sz="2500" dirty="0">
                <a:solidFill>
                  <a:srgbClr val="000000"/>
                </a:solidFill>
              </a:rPr>
              <a:t> та </a:t>
            </a:r>
            <a:r>
              <a:rPr lang="ru-RU" sz="2500" dirty="0" err="1">
                <a:solidFill>
                  <a:srgbClr val="000000"/>
                </a:solidFill>
              </a:rPr>
              <a:t>їх</a:t>
            </a:r>
            <a:r>
              <a:rPr lang="ru-RU" sz="2500" dirty="0">
                <a:solidFill>
                  <a:srgbClr val="000000"/>
                </a:solidFill>
              </a:rPr>
              <a:t> </a:t>
            </a:r>
            <a:r>
              <a:rPr lang="ru-RU" sz="2500" dirty="0" err="1">
                <a:solidFill>
                  <a:srgbClr val="000000"/>
                </a:solidFill>
              </a:rPr>
              <a:t>вплив</a:t>
            </a:r>
            <a:r>
              <a:rPr lang="ru-RU" sz="2500" dirty="0">
                <a:solidFill>
                  <a:srgbClr val="000000"/>
                </a:solidFill>
              </a:rPr>
              <a:t> на </a:t>
            </a:r>
            <a:r>
              <a:rPr lang="ru-RU" sz="2500" dirty="0" err="1">
                <a:solidFill>
                  <a:srgbClr val="000000"/>
                </a:solidFill>
              </a:rPr>
              <a:t>споживання</a:t>
            </a:r>
            <a:r>
              <a:rPr lang="ru-RU" sz="2500" dirty="0">
                <a:solidFill>
                  <a:srgbClr val="000000"/>
                </a:solidFill>
              </a:rPr>
              <a:t> води.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4226" y="311151"/>
            <a:ext cx="1268413" cy="409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1934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561" name="Picture 25" descr="%D0%9A%D0%B0%D1%80%D1%82%D0%B0-%D0%A3%D0%BA%D1%80%D0%B0%D0%B8%D0%BD%D1%8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2925" y="0"/>
            <a:ext cx="26098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01446" y="2095805"/>
          <a:ext cx="4357717" cy="4589037"/>
        </p:xfrm>
        <a:graphic>
          <a:graphicData uri="http://schemas.openxmlformats.org/drawingml/2006/table">
            <a:tbl>
              <a:tblPr/>
              <a:tblGrid>
                <a:gridCol w="130976"/>
                <a:gridCol w="265555"/>
                <a:gridCol w="791695"/>
                <a:gridCol w="1440160"/>
                <a:gridCol w="824787"/>
                <a:gridCol w="373435"/>
                <a:gridCol w="531109"/>
              </a:tblGrid>
              <a:tr h="28176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2"/>
                          </a:solidFill>
                          <a:latin typeface="Arial Cyr"/>
                        </a:rPr>
                        <a:t>РЕГІОН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2"/>
                          </a:solidFill>
                          <a:latin typeface="Arial Cyr"/>
                        </a:rPr>
                        <a:t>ТИПОРОЗМІР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2"/>
                          </a:solidFill>
                          <a:latin typeface="Arial Cyr"/>
                        </a:rPr>
                        <a:t>Область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2"/>
                          </a:solidFill>
                          <a:latin typeface="Arial Cyr"/>
                        </a:rPr>
                        <a:t>МІСТА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2"/>
                          </a:solidFill>
                          <a:latin typeface="Arial Cyr"/>
                        </a:rPr>
                        <a:t>ВСЬОГО 1800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769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chemeClr val="tx2"/>
                          </a:solidFill>
                          <a:latin typeface="Arial Cyr"/>
                        </a:rPr>
                        <a:t>Західний</a:t>
                      </a:r>
                      <a:r>
                        <a:rPr lang="ru-RU" sz="800" b="1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 </a:t>
                      </a:r>
                    </a:p>
                  </a:txBody>
                  <a:tcPr marL="8647" marR="8647" marT="8647" marB="0" vert="vert27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22%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500-999 тис.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Льв</a:t>
                      </a:r>
                      <a:r>
                        <a:rPr lang="en-US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вська область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 dirty="0" err="1">
                          <a:solidFill>
                            <a:schemeClr val="tx2"/>
                          </a:solidFill>
                          <a:latin typeface="Arial Cyr"/>
                        </a:rPr>
                        <a:t>Льв</a:t>
                      </a:r>
                      <a:r>
                        <a:rPr lang="en-US" sz="800" b="1" i="1" u="none" strike="noStrike" dirty="0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1" i="1" u="none" strike="noStrike" dirty="0">
                          <a:solidFill>
                            <a:schemeClr val="tx2"/>
                          </a:solidFill>
                          <a:latin typeface="Arial Cyr"/>
                        </a:rPr>
                        <a:t>в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56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14%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100-499 тис.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вано-Франк</a:t>
                      </a:r>
                      <a:r>
                        <a:rPr lang="en-US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вська область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1" u="none" strike="noStrike" dirty="0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1" i="1" u="none" strike="noStrike" dirty="0" err="1">
                          <a:solidFill>
                            <a:schemeClr val="tx2"/>
                          </a:solidFill>
                          <a:latin typeface="Arial Cyr"/>
                        </a:rPr>
                        <a:t>вано-Франк</a:t>
                      </a:r>
                      <a:r>
                        <a:rPr lang="en-US" sz="800" b="1" i="1" u="none" strike="noStrike" dirty="0" err="1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1" i="1" u="none" strike="noStrike" dirty="0" err="1">
                          <a:solidFill>
                            <a:schemeClr val="tx2"/>
                          </a:solidFill>
                          <a:latin typeface="Arial Cyr"/>
                        </a:rPr>
                        <a:t>вськ</a:t>
                      </a:r>
                      <a:endParaRPr lang="ru-RU" sz="800" b="1" i="1" u="none" strike="noStrike" dirty="0">
                        <a:solidFill>
                          <a:schemeClr val="tx2"/>
                        </a:solidFill>
                        <a:latin typeface="Arial Cyr"/>
                      </a:endParaRP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36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9%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Р</a:t>
                      </a:r>
                      <a:r>
                        <a:rPr lang="en-US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вненська область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Р</a:t>
                      </a:r>
                      <a:r>
                        <a:rPr lang="en-US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вне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41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10%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Терноп</a:t>
                      </a:r>
                      <a:r>
                        <a:rPr lang="en-US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льська область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Терноп</a:t>
                      </a:r>
                      <a:r>
                        <a:rPr lang="en-US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ль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37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9%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50-99тыс.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Закарпатська область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Мукачеве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25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6%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 err="1">
                          <a:solidFill>
                            <a:schemeClr val="tx2"/>
                          </a:solidFill>
                          <a:latin typeface="Arial Cyr"/>
                        </a:rPr>
                        <a:t>Льв</a:t>
                      </a:r>
                      <a:r>
                        <a:rPr lang="en-US" sz="800" b="0" i="1" u="none" strike="noStrike" dirty="0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0" i="1" u="none" strike="noStrike" dirty="0" err="1">
                          <a:solidFill>
                            <a:schemeClr val="tx2"/>
                          </a:solidFill>
                          <a:latin typeface="Arial Cyr"/>
                        </a:rPr>
                        <a:t>вська</a:t>
                      </a:r>
                      <a:r>
                        <a:rPr lang="ru-RU" sz="800" b="0" i="1" u="none" strike="noStrike" dirty="0">
                          <a:solidFill>
                            <a:schemeClr val="tx2"/>
                          </a:solidFill>
                          <a:latin typeface="Arial Cyr"/>
                        </a:rPr>
                        <a:t> область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Дрогобич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22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6%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&lt; 50 тис.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вано-Франк</a:t>
                      </a:r>
                      <a:r>
                        <a:rPr lang="en-US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вська область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Надв</a:t>
                      </a:r>
                      <a:r>
                        <a:rPr lang="en-US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рна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32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8%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Волинська область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Рожище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20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5%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Льв</a:t>
                      </a:r>
                      <a:r>
                        <a:rPr lang="en-US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вська область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Золоч</a:t>
                      </a:r>
                      <a:r>
                        <a:rPr lang="en-US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34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9%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Р</a:t>
                      </a:r>
                      <a:r>
                        <a:rPr lang="en-US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вненська область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Острог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21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5%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Терноп</a:t>
                      </a:r>
                      <a:r>
                        <a:rPr lang="en-US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льська область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Збараж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19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5%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Хмельницька область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Волочиськ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30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8%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Черн</a:t>
                      </a:r>
                      <a:r>
                        <a:rPr lang="en-US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вецька область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Сторожинець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23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6%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04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1-Західний 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396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22%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044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chemeClr val="tx2"/>
                          </a:solidFill>
                          <a:latin typeface="Arial Cyr"/>
                        </a:rPr>
                        <a:t>Північний</a:t>
                      </a:r>
                      <a:r>
                        <a:rPr lang="ru-RU" sz="800" b="1" i="0" u="none" strike="noStrike" dirty="0">
                          <a:solidFill>
                            <a:schemeClr val="tx2"/>
                          </a:solidFill>
                          <a:latin typeface="Arial Cyr"/>
                        </a:rPr>
                        <a:t> </a:t>
                      </a:r>
                    </a:p>
                  </a:txBody>
                  <a:tcPr marL="8647" marR="8647" marT="8647" marB="0" vert="vert27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22%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 млн. &gt;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Київська область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Київ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202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51%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100-499 тис.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Житомирська область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Житомир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21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5%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Київська область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Б</a:t>
                      </a:r>
                      <a:r>
                        <a:rPr lang="en-US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ла Церква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13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3%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Черн</a:t>
                      </a:r>
                      <a:r>
                        <a:rPr lang="en-US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г</a:t>
                      </a:r>
                      <a:r>
                        <a:rPr lang="en-US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вська область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Черн</a:t>
                      </a:r>
                      <a:r>
                        <a:rPr lang="en-US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г</a:t>
                      </a:r>
                      <a:r>
                        <a:rPr lang="en-US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23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6%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50-99 тис.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Житомирська область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Бердич</a:t>
                      </a:r>
                      <a:r>
                        <a:rPr lang="en-US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27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7%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Київська область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 dirty="0" err="1">
                          <a:solidFill>
                            <a:schemeClr val="tx2"/>
                          </a:solidFill>
                          <a:latin typeface="Arial Cyr"/>
                        </a:rPr>
                        <a:t>Фаст</a:t>
                      </a:r>
                      <a:r>
                        <a:rPr lang="en-US" sz="800" b="1" i="1" u="none" strike="noStrike" dirty="0" err="1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1" i="1" u="none" strike="noStrike" dirty="0">
                          <a:solidFill>
                            <a:schemeClr val="tx2"/>
                          </a:solidFill>
                          <a:latin typeface="Arial Cyr"/>
                        </a:rPr>
                        <a:t>в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15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4%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&lt; 50 тис.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 err="1">
                          <a:solidFill>
                            <a:schemeClr val="tx2"/>
                          </a:solidFill>
                          <a:latin typeface="Arial Cyr"/>
                        </a:rPr>
                        <a:t>Житомирська</a:t>
                      </a:r>
                      <a:r>
                        <a:rPr lang="ru-RU" sz="800" b="0" i="1" u="none" strike="noStrike" dirty="0">
                          <a:solidFill>
                            <a:schemeClr val="tx2"/>
                          </a:solidFill>
                          <a:latin typeface="Arial Cyr"/>
                        </a:rPr>
                        <a:t> область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Коростиш</a:t>
                      </a:r>
                      <a:r>
                        <a:rPr lang="en-US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25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6%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Київська область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Обух</a:t>
                      </a:r>
                      <a:r>
                        <a:rPr lang="en-US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32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8%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Київська область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Яготин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21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5%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Черн</a:t>
                      </a:r>
                      <a:r>
                        <a:rPr lang="en-US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г</a:t>
                      </a:r>
                      <a:r>
                        <a:rPr lang="en-US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вська область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Нос</a:t>
                      </a:r>
                      <a:r>
                        <a:rPr lang="en-US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вка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14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4%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4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2-Північний 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393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2"/>
                          </a:solidFill>
                          <a:latin typeface="Arial Cyr"/>
                        </a:rPr>
                        <a:t>22%</a:t>
                      </a:r>
                    </a:p>
                  </a:txBody>
                  <a:tcPr marL="8647" marR="8647" marT="8647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029163" y="2128614"/>
          <a:ext cx="4500594" cy="4598822"/>
        </p:xfrm>
        <a:graphic>
          <a:graphicData uri="http://schemas.openxmlformats.org/drawingml/2006/table">
            <a:tbl>
              <a:tblPr/>
              <a:tblGrid>
                <a:gridCol w="164331"/>
                <a:gridCol w="264297"/>
                <a:gridCol w="794938"/>
                <a:gridCol w="1491078"/>
                <a:gridCol w="1000132"/>
                <a:gridCol w="428628"/>
                <a:gridCol w="357190"/>
              </a:tblGrid>
              <a:tr h="2411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2"/>
                          </a:solidFill>
                          <a:latin typeface="Arial Cyr"/>
                        </a:rPr>
                        <a:t>РЕГІОН</a:t>
                      </a:r>
                    </a:p>
                  </a:txBody>
                  <a:tcPr marL="6568" marR="6568" marT="6568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ТИПОРОЗМІР</a:t>
                      </a:r>
                    </a:p>
                  </a:txBody>
                  <a:tcPr marL="6568" marR="6568" marT="6568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Область</a:t>
                      </a:r>
                    </a:p>
                  </a:txBody>
                  <a:tcPr marL="6568" marR="6568" marT="6568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МІСТА</a:t>
                      </a:r>
                    </a:p>
                  </a:txBody>
                  <a:tcPr marL="6568" marR="6568" marT="6568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ВСЬОГО 1800</a:t>
                      </a:r>
                    </a:p>
                  </a:txBody>
                  <a:tcPr marL="6568" marR="6568" marT="6568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503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Центральний </a:t>
                      </a:r>
                    </a:p>
                  </a:txBody>
                  <a:tcPr marL="6568" marR="6568" marT="6568" marB="0" vert="vert27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17%</a:t>
                      </a:r>
                    </a:p>
                  </a:txBody>
                  <a:tcPr marL="6568" marR="6568" marT="6568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100-499 тис.</a:t>
                      </a:r>
                    </a:p>
                  </a:txBody>
                  <a:tcPr marL="6568" marR="6568" marT="6568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</a:t>
                      </a:r>
                      <a:r>
                        <a:rPr lang="en-US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нницька область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</a:t>
                      </a:r>
                      <a:r>
                        <a:rPr lang="en-US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нниця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38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12%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 dirty="0" err="1">
                          <a:solidFill>
                            <a:schemeClr val="tx2"/>
                          </a:solidFill>
                          <a:latin typeface="Arial Cyr"/>
                        </a:rPr>
                        <a:t>Полтавська</a:t>
                      </a:r>
                      <a:r>
                        <a:rPr lang="ru-RU" sz="800" b="0" i="1" u="none" strike="noStrike" dirty="0">
                          <a:solidFill>
                            <a:schemeClr val="tx2"/>
                          </a:solidFill>
                          <a:latin typeface="Arial Cyr"/>
                        </a:rPr>
                        <a:t> область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Полтава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33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11%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Сумська область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Суми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30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10%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Черкаська область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Черкаси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30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10%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50-99 тис.</a:t>
                      </a:r>
                    </a:p>
                  </a:txBody>
                  <a:tcPr marL="6568" marR="6568" marT="6568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Сумська область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Конотоп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23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8%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Черкаська область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 dirty="0">
                          <a:solidFill>
                            <a:schemeClr val="tx2"/>
                          </a:solidFill>
                          <a:latin typeface="Arial Cyr"/>
                        </a:rPr>
                        <a:t>См</a:t>
                      </a:r>
                      <a:r>
                        <a:rPr lang="en-US" sz="800" b="1" i="1" u="none" strike="noStrike" dirty="0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1" i="1" u="none" strike="noStrike" dirty="0">
                          <a:solidFill>
                            <a:schemeClr val="tx2"/>
                          </a:solidFill>
                          <a:latin typeface="Arial Cyr"/>
                        </a:rPr>
                        <a:t>ла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18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6%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&lt; 50 тис.</a:t>
                      </a:r>
                    </a:p>
                  </a:txBody>
                  <a:tcPr marL="6568" marR="6568" marT="6568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</a:t>
                      </a:r>
                      <a:r>
                        <a:rPr lang="en-US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нницька область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Жмеринка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29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9%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К</a:t>
                      </a:r>
                      <a:r>
                        <a:rPr lang="en-US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ровоградська область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Знам'янка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21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7%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Полтавська область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Миргород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34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11%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Сумська область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Глух</a:t>
                      </a:r>
                      <a:r>
                        <a:rPr lang="en-US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27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9%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Черкаська область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Золотоноша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23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8%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50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3-Центральний 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306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17%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503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Північно-східний </a:t>
                      </a:r>
                    </a:p>
                  </a:txBody>
                  <a:tcPr marL="6568" marR="6568" marT="6568" marB="0" vert="vert27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26%</a:t>
                      </a:r>
                    </a:p>
                  </a:txBody>
                  <a:tcPr marL="6568" marR="6568" marT="6568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 млн. &gt;</a:t>
                      </a:r>
                    </a:p>
                  </a:txBody>
                  <a:tcPr marL="6568" marR="6568" marT="6568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Дн</a:t>
                      </a:r>
                      <a:r>
                        <a:rPr lang="en-US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пропетровська область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Дн</a:t>
                      </a:r>
                      <a:r>
                        <a:rPr lang="en-US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пропетровськ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74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16%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Харк</a:t>
                      </a:r>
                      <a:r>
                        <a:rPr lang="en-US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вська область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Харк</a:t>
                      </a:r>
                      <a:r>
                        <a:rPr lang="en-US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105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22%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500-999 тис.</a:t>
                      </a:r>
                    </a:p>
                  </a:txBody>
                  <a:tcPr marL="6568" marR="6568" marT="6568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Дн</a:t>
                      </a:r>
                      <a:r>
                        <a:rPr lang="en-US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пропетровська область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Кривий Р</a:t>
                      </a:r>
                      <a:r>
                        <a:rPr lang="en-US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г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50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11%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Запор</a:t>
                      </a:r>
                      <a:r>
                        <a:rPr lang="en-US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зька область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Запор</a:t>
                      </a:r>
                      <a:r>
                        <a:rPr lang="en-US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жжя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59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13%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100-499 тис.</a:t>
                      </a:r>
                    </a:p>
                  </a:txBody>
                  <a:tcPr marL="6568" marR="6568" marT="6568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Дн</a:t>
                      </a:r>
                      <a:r>
                        <a:rPr lang="en-US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пропетровська область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Дн</a:t>
                      </a:r>
                      <a:r>
                        <a:rPr lang="en-US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продзержинськ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33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7%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Запор</a:t>
                      </a:r>
                      <a:r>
                        <a:rPr lang="en-US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зька область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Мел</a:t>
                      </a:r>
                      <a:r>
                        <a:rPr lang="en-US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тополь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21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4%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50-99 тис.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Дн</a:t>
                      </a:r>
                      <a:r>
                        <a:rPr lang="en-US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пропетровська область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Новомосковськ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21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4%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&lt; 50 тис.</a:t>
                      </a:r>
                    </a:p>
                  </a:txBody>
                  <a:tcPr marL="6568" marR="6568" marT="6568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Дн</a:t>
                      </a:r>
                      <a:r>
                        <a:rPr lang="en-US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пропетровська область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П</a:t>
                      </a:r>
                      <a:r>
                        <a:rPr lang="en-US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дгородне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29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6%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Запор</a:t>
                      </a:r>
                      <a:r>
                        <a:rPr lang="en-US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зька область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</a:t>
                      </a:r>
                      <a:r>
                        <a:rPr lang="en-US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льнянськ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27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6%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Харк</a:t>
                      </a:r>
                      <a:r>
                        <a:rPr lang="en-US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вська область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Дергач</a:t>
                      </a:r>
                      <a:r>
                        <a:rPr lang="en-US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33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7%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Харк</a:t>
                      </a:r>
                      <a:r>
                        <a:rPr lang="en-US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вська область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смт Золоч</a:t>
                      </a:r>
                      <a:r>
                        <a:rPr lang="en-US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17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4%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50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4-Північно-східний 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 dirty="0">
                          <a:solidFill>
                            <a:schemeClr val="tx2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469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26%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503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chemeClr val="tx2"/>
                          </a:solidFill>
                          <a:latin typeface="Arial Cyr"/>
                        </a:rPr>
                        <a:t>Південний</a:t>
                      </a:r>
                      <a:endParaRPr lang="ru-RU" sz="800" b="1" i="0" u="none" strike="noStrike" dirty="0">
                        <a:solidFill>
                          <a:schemeClr val="tx2"/>
                        </a:solidFill>
                        <a:latin typeface="Arial Cyr"/>
                      </a:endParaRPr>
                    </a:p>
                  </a:txBody>
                  <a:tcPr marL="6568" marR="6568" marT="6568" marB="0" vert="vert27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13%</a:t>
                      </a:r>
                    </a:p>
                  </a:txBody>
                  <a:tcPr marL="6568" marR="6568" marT="6568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 млн. &gt;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Одеська область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Одеса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72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31%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500-999 тис.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Миколаївська область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Миколаїв(мк)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38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16%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100-499 тис.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Херсонська область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Херсон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25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11%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50-99тыс.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Одеська область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лл</a:t>
                      </a:r>
                      <a:r>
                        <a:rPr lang="en-US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ч</a:t>
                      </a:r>
                      <a:r>
                        <a:rPr lang="en-US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вськ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15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6%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&lt; 50 тис.</a:t>
                      </a:r>
                    </a:p>
                  </a:txBody>
                  <a:tcPr marL="6568" marR="6568" marT="6568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Миколаївська область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Очак</a:t>
                      </a:r>
                      <a:r>
                        <a:rPr lang="en-US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i</a:t>
                      </a:r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в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14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6%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Одеська область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Котовськ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37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16%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Херсонська область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Каховка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35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15%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07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5-Південний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2"/>
                          </a:solidFill>
                          <a:latin typeface="Arial Cyr"/>
                        </a:rPr>
                        <a:t>236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2"/>
                          </a:solidFill>
                          <a:latin typeface="Arial Cyr"/>
                        </a:rPr>
                        <a:t>13%</a:t>
                      </a:r>
                    </a:p>
                  </a:txBody>
                  <a:tcPr marL="6568" marR="6568" marT="6568" marB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631950" y="1042988"/>
          <a:ext cx="8878888" cy="1127760"/>
        </p:xfrm>
        <a:graphic>
          <a:graphicData uri="http://schemas.openxmlformats.org/drawingml/2006/table">
            <a:tbl>
              <a:tblPr/>
              <a:tblGrid>
                <a:gridCol w="2376488"/>
                <a:gridCol w="6502400"/>
              </a:tblGrid>
              <a:tr h="1603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Дизайн вибірки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uk-UA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Загальна кількість інтерв'ю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uk-UA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Метод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Face-to-face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uk-UA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Аудиторія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Чоловіки та жінки 15-60 років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8580" name="Прямоугольник 13"/>
          <p:cNvSpPr>
            <a:spLocks noChangeArrowheads="1"/>
          </p:cNvSpPr>
          <p:nvPr/>
        </p:nvSpPr>
        <p:spPr bwMode="auto">
          <a:xfrm>
            <a:off x="9312938" y="344488"/>
            <a:ext cx="1143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6600FF"/>
                </a:solidFill>
              </a:rPr>
              <a:t>ВИБІРКА</a:t>
            </a:r>
          </a:p>
        </p:txBody>
      </p:sp>
      <p:pic>
        <p:nvPicPr>
          <p:cNvPr id="578581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4838" y="311151"/>
            <a:ext cx="1268412" cy="409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86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4400">
                <a:solidFill>
                  <a:srgbClr val="77933C"/>
                </a:solidFill>
              </a:rPr>
              <a:t>Розділи анкети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952625" y="1428750"/>
            <a:ext cx="8229600" cy="542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100" dirty="0" err="1">
                <a:solidFill>
                  <a:srgbClr val="000000"/>
                </a:solidFill>
              </a:rPr>
              <a:t>Демографічні</a:t>
            </a:r>
            <a:r>
              <a:rPr lang="ru-RU" sz="2100" dirty="0">
                <a:solidFill>
                  <a:srgbClr val="000000"/>
                </a:solidFill>
              </a:rPr>
              <a:t> </a:t>
            </a:r>
            <a:r>
              <a:rPr lang="ru-RU" sz="2100" dirty="0" err="1">
                <a:solidFill>
                  <a:srgbClr val="000000"/>
                </a:solidFill>
              </a:rPr>
              <a:t>дані</a:t>
            </a:r>
            <a:r>
              <a:rPr lang="ru-RU" sz="2100" dirty="0">
                <a:solidFill>
                  <a:srgbClr val="000000"/>
                </a:solidFill>
              </a:rPr>
              <a:t>, </a:t>
            </a:r>
            <a:r>
              <a:rPr lang="ru-RU" sz="2100" dirty="0" err="1">
                <a:solidFill>
                  <a:srgbClr val="000000"/>
                </a:solidFill>
              </a:rPr>
              <a:t>соціальні</a:t>
            </a:r>
            <a:r>
              <a:rPr lang="ru-RU" sz="2100" dirty="0">
                <a:solidFill>
                  <a:srgbClr val="000000"/>
                </a:solidFill>
              </a:rPr>
              <a:t> </a:t>
            </a:r>
            <a:r>
              <a:rPr lang="ru-RU" sz="2100" dirty="0" err="1">
                <a:solidFill>
                  <a:srgbClr val="000000"/>
                </a:solidFill>
              </a:rPr>
              <a:t>фактори</a:t>
            </a:r>
            <a:r>
              <a:rPr lang="ru-RU" sz="2100" dirty="0">
                <a:solidFill>
                  <a:srgbClr val="000000"/>
                </a:solidFill>
              </a:rPr>
              <a:t>, </a:t>
            </a:r>
            <a:r>
              <a:rPr lang="ru-RU" sz="2100" dirty="0" err="1">
                <a:solidFill>
                  <a:srgbClr val="000000"/>
                </a:solidFill>
              </a:rPr>
              <a:t>антропометрія</a:t>
            </a:r>
            <a:r>
              <a:rPr lang="ru-RU" sz="2100" dirty="0">
                <a:solidFill>
                  <a:srgbClr val="000000"/>
                </a:solidFill>
              </a:rPr>
              <a:t> (</a:t>
            </a:r>
            <a:r>
              <a:rPr lang="ru-RU" sz="2100" dirty="0" err="1">
                <a:solidFill>
                  <a:srgbClr val="000000"/>
                </a:solidFill>
              </a:rPr>
              <a:t>вік</a:t>
            </a:r>
            <a:r>
              <a:rPr lang="ru-RU" sz="2100" dirty="0">
                <a:solidFill>
                  <a:srgbClr val="000000"/>
                </a:solidFill>
              </a:rPr>
              <a:t>, стать, вага, </a:t>
            </a:r>
            <a:r>
              <a:rPr lang="ru-RU" sz="2100" dirty="0" err="1">
                <a:solidFill>
                  <a:srgbClr val="000000"/>
                </a:solidFill>
              </a:rPr>
              <a:t>зріст</a:t>
            </a:r>
            <a:r>
              <a:rPr lang="ru-RU" sz="2100" dirty="0">
                <a:solidFill>
                  <a:srgbClr val="000000"/>
                </a:solidFill>
              </a:rPr>
              <a:t>, </a:t>
            </a:r>
            <a:r>
              <a:rPr lang="ru-RU" sz="2100" dirty="0" err="1">
                <a:solidFill>
                  <a:srgbClr val="000000"/>
                </a:solidFill>
              </a:rPr>
              <a:t>місце</a:t>
            </a:r>
            <a:r>
              <a:rPr lang="ru-RU" sz="2100" dirty="0">
                <a:solidFill>
                  <a:srgbClr val="000000"/>
                </a:solidFill>
              </a:rPr>
              <a:t> </a:t>
            </a:r>
            <a:r>
              <a:rPr lang="ru-RU" sz="2100" dirty="0" err="1">
                <a:solidFill>
                  <a:srgbClr val="000000"/>
                </a:solidFill>
              </a:rPr>
              <a:t>проживання</a:t>
            </a:r>
            <a:r>
              <a:rPr lang="ru-RU" sz="2100" dirty="0">
                <a:solidFill>
                  <a:srgbClr val="000000"/>
                </a:solidFill>
              </a:rPr>
              <a:t>, </a:t>
            </a:r>
            <a:r>
              <a:rPr lang="ru-RU" sz="2100" dirty="0" err="1">
                <a:solidFill>
                  <a:srgbClr val="000000"/>
                </a:solidFill>
              </a:rPr>
              <a:t>освіта</a:t>
            </a:r>
            <a:r>
              <a:rPr lang="ru-RU" sz="2100" dirty="0">
                <a:solidFill>
                  <a:srgbClr val="000000"/>
                </a:solidFill>
              </a:rPr>
              <a:t>, </a:t>
            </a:r>
            <a:r>
              <a:rPr lang="ru-RU" sz="2100" dirty="0" err="1">
                <a:solidFill>
                  <a:srgbClr val="000000"/>
                </a:solidFill>
              </a:rPr>
              <a:t>дохід</a:t>
            </a:r>
            <a:r>
              <a:rPr lang="ru-RU" sz="2100" dirty="0">
                <a:solidFill>
                  <a:srgbClr val="000000"/>
                </a:solidFill>
              </a:rPr>
              <a:t>)</a:t>
            </a:r>
          </a:p>
          <a:p>
            <a:pPr marL="341313" indent="-341313"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100" dirty="0">
                <a:solidFill>
                  <a:srgbClr val="000000"/>
                </a:solidFill>
              </a:rPr>
              <a:t>Стан </a:t>
            </a:r>
            <a:r>
              <a:rPr lang="ru-RU" sz="2100" dirty="0" err="1">
                <a:solidFill>
                  <a:srgbClr val="000000"/>
                </a:solidFill>
              </a:rPr>
              <a:t>здоров'я</a:t>
            </a:r>
            <a:r>
              <a:rPr lang="ru-RU" sz="2100" dirty="0">
                <a:solidFill>
                  <a:srgbClr val="000000"/>
                </a:solidFill>
              </a:rPr>
              <a:t>, </a:t>
            </a:r>
            <a:r>
              <a:rPr lang="ru-RU" sz="2100" dirty="0" err="1">
                <a:solidFill>
                  <a:srgbClr val="000000"/>
                </a:solidFill>
              </a:rPr>
              <a:t>що</a:t>
            </a:r>
            <a:r>
              <a:rPr lang="ru-RU" sz="2100" dirty="0">
                <a:solidFill>
                  <a:srgbClr val="000000"/>
                </a:solidFill>
              </a:rPr>
              <a:t> </a:t>
            </a:r>
            <a:r>
              <a:rPr lang="ru-RU" sz="2100" dirty="0" err="1">
                <a:solidFill>
                  <a:srgbClr val="000000"/>
                </a:solidFill>
              </a:rPr>
              <a:t>включає</a:t>
            </a:r>
            <a:r>
              <a:rPr lang="ru-RU" sz="2100" dirty="0">
                <a:solidFill>
                  <a:srgbClr val="000000"/>
                </a:solidFill>
              </a:rPr>
              <a:t> в себе </a:t>
            </a:r>
            <a:r>
              <a:rPr lang="ru-RU" sz="2100" dirty="0" err="1">
                <a:solidFill>
                  <a:srgbClr val="000000"/>
                </a:solidFill>
              </a:rPr>
              <a:t>симптоми</a:t>
            </a:r>
            <a:r>
              <a:rPr lang="ru-RU" sz="2100" dirty="0">
                <a:solidFill>
                  <a:srgbClr val="000000"/>
                </a:solidFill>
              </a:rPr>
              <a:t> </a:t>
            </a:r>
            <a:r>
              <a:rPr lang="ru-RU" sz="2100" dirty="0" err="1">
                <a:solidFill>
                  <a:srgbClr val="000000"/>
                </a:solidFill>
              </a:rPr>
              <a:t>зневоднення</a:t>
            </a:r>
            <a:endParaRPr lang="ru-RU" sz="2100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100" dirty="0" err="1">
                <a:solidFill>
                  <a:srgbClr val="000000"/>
                </a:solidFill>
              </a:rPr>
              <a:t>Фактори</a:t>
            </a:r>
            <a:r>
              <a:rPr lang="ru-RU" sz="2100" dirty="0">
                <a:solidFill>
                  <a:srgbClr val="000000"/>
                </a:solidFill>
              </a:rPr>
              <a:t> </a:t>
            </a:r>
            <a:r>
              <a:rPr lang="ru-RU" sz="2100" dirty="0" err="1">
                <a:solidFill>
                  <a:srgbClr val="000000"/>
                </a:solidFill>
              </a:rPr>
              <a:t>ризику</a:t>
            </a:r>
            <a:r>
              <a:rPr lang="ru-RU" sz="2100" dirty="0">
                <a:solidFill>
                  <a:srgbClr val="000000"/>
                </a:solidFill>
              </a:rPr>
              <a:t> (</a:t>
            </a:r>
            <a:r>
              <a:rPr lang="ru-RU" sz="2100" dirty="0" err="1">
                <a:solidFill>
                  <a:srgbClr val="000000"/>
                </a:solidFill>
              </a:rPr>
              <a:t>куріння</a:t>
            </a:r>
            <a:r>
              <a:rPr lang="ru-RU" sz="2100" dirty="0">
                <a:solidFill>
                  <a:srgbClr val="000000"/>
                </a:solidFill>
              </a:rPr>
              <a:t>, </a:t>
            </a:r>
            <a:r>
              <a:rPr lang="ru-RU" sz="2100" dirty="0" err="1">
                <a:solidFill>
                  <a:srgbClr val="000000"/>
                </a:solidFill>
              </a:rPr>
              <a:t>вживання</a:t>
            </a:r>
            <a:r>
              <a:rPr lang="ru-RU" sz="2100" dirty="0">
                <a:solidFill>
                  <a:srgbClr val="000000"/>
                </a:solidFill>
              </a:rPr>
              <a:t> алкоголю, </a:t>
            </a:r>
            <a:r>
              <a:rPr lang="ru-RU" sz="2100" dirty="0" err="1">
                <a:solidFill>
                  <a:srgbClr val="000000"/>
                </a:solidFill>
              </a:rPr>
              <a:t>стрес</a:t>
            </a:r>
            <a:r>
              <a:rPr lang="ru-RU" sz="2100" dirty="0">
                <a:solidFill>
                  <a:srgbClr val="000000"/>
                </a:solidFill>
              </a:rPr>
              <a:t>, </a:t>
            </a:r>
            <a:r>
              <a:rPr lang="ru-RU" sz="2100" dirty="0" err="1">
                <a:solidFill>
                  <a:srgbClr val="000000"/>
                </a:solidFill>
              </a:rPr>
              <a:t>низька</a:t>
            </a:r>
            <a:r>
              <a:rPr lang="ru-RU" sz="2100" dirty="0">
                <a:solidFill>
                  <a:srgbClr val="000000"/>
                </a:solidFill>
              </a:rPr>
              <a:t> </a:t>
            </a:r>
            <a:r>
              <a:rPr lang="ru-RU" sz="2100" dirty="0" err="1">
                <a:solidFill>
                  <a:srgbClr val="000000"/>
                </a:solidFill>
              </a:rPr>
              <a:t>фізична</a:t>
            </a:r>
            <a:r>
              <a:rPr lang="ru-RU" sz="2100" dirty="0">
                <a:solidFill>
                  <a:srgbClr val="000000"/>
                </a:solidFill>
              </a:rPr>
              <a:t> </a:t>
            </a:r>
            <a:r>
              <a:rPr lang="ru-RU" sz="2100" dirty="0" err="1">
                <a:solidFill>
                  <a:srgbClr val="000000"/>
                </a:solidFill>
              </a:rPr>
              <a:t>активність</a:t>
            </a:r>
            <a:r>
              <a:rPr lang="ru-RU" sz="2100" dirty="0">
                <a:solidFill>
                  <a:srgbClr val="000000"/>
                </a:solidFill>
              </a:rPr>
              <a:t>)</a:t>
            </a:r>
          </a:p>
          <a:p>
            <a:pPr marL="341313" indent="-341313"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100" dirty="0" err="1">
                <a:solidFill>
                  <a:srgbClr val="000000"/>
                </a:solidFill>
              </a:rPr>
              <a:t>Харчові</a:t>
            </a:r>
            <a:r>
              <a:rPr lang="ru-RU" sz="2100" dirty="0">
                <a:solidFill>
                  <a:srgbClr val="000000"/>
                </a:solidFill>
              </a:rPr>
              <a:t> </a:t>
            </a:r>
            <a:r>
              <a:rPr lang="ru-RU" sz="2100" dirty="0" err="1">
                <a:solidFill>
                  <a:srgbClr val="000000"/>
                </a:solidFill>
              </a:rPr>
              <a:t>звички</a:t>
            </a:r>
            <a:endParaRPr lang="ru-RU" sz="2100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100" dirty="0" err="1">
                <a:solidFill>
                  <a:srgbClr val="000000"/>
                </a:solidFill>
              </a:rPr>
              <a:t>Оцінка</a:t>
            </a:r>
            <a:r>
              <a:rPr lang="ru-RU" sz="2100" dirty="0">
                <a:solidFill>
                  <a:srgbClr val="000000"/>
                </a:solidFill>
              </a:rPr>
              <a:t> </a:t>
            </a:r>
            <a:r>
              <a:rPr lang="ru-RU" sz="2100" dirty="0" err="1">
                <a:solidFill>
                  <a:srgbClr val="000000"/>
                </a:solidFill>
              </a:rPr>
              <a:t>гідратації</a:t>
            </a:r>
            <a:endParaRPr lang="ru-RU" sz="2100" dirty="0">
              <a:solidFill>
                <a:srgbClr val="000000"/>
              </a:solidFill>
            </a:endParaRPr>
          </a:p>
          <a:p>
            <a:pPr lvl="1" indent="-284163">
              <a:spcBef>
                <a:spcPts val="525"/>
              </a:spcBef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100" dirty="0">
                <a:solidFill>
                  <a:srgbClr val="000000"/>
                </a:solidFill>
              </a:rPr>
              <a:t>- </a:t>
            </a:r>
            <a:r>
              <a:rPr lang="ru-RU" sz="2100" dirty="0" err="1">
                <a:solidFill>
                  <a:srgbClr val="000000"/>
                </a:solidFill>
              </a:rPr>
              <a:t>Споживання</a:t>
            </a:r>
            <a:r>
              <a:rPr lang="ru-RU" sz="2100" dirty="0">
                <a:solidFill>
                  <a:srgbClr val="000000"/>
                </a:solidFill>
              </a:rPr>
              <a:t> </a:t>
            </a:r>
            <a:r>
              <a:rPr lang="ru-RU" sz="2100" dirty="0" err="1">
                <a:solidFill>
                  <a:srgbClr val="000000"/>
                </a:solidFill>
              </a:rPr>
              <a:t>напоїв</a:t>
            </a:r>
            <a:r>
              <a:rPr lang="ru-RU" sz="2100" dirty="0">
                <a:solidFill>
                  <a:srgbClr val="000000"/>
                </a:solidFill>
              </a:rPr>
              <a:t> (вода, </a:t>
            </a:r>
            <a:r>
              <a:rPr lang="ru-RU" sz="2100" dirty="0" err="1">
                <a:solidFill>
                  <a:srgbClr val="000000"/>
                </a:solidFill>
              </a:rPr>
              <a:t>безалкогольні</a:t>
            </a:r>
            <a:r>
              <a:rPr lang="ru-RU" sz="2100" dirty="0">
                <a:solidFill>
                  <a:srgbClr val="000000"/>
                </a:solidFill>
              </a:rPr>
              <a:t> </a:t>
            </a:r>
            <a:r>
              <a:rPr lang="ru-RU" sz="2100" dirty="0" err="1">
                <a:solidFill>
                  <a:srgbClr val="000000"/>
                </a:solidFill>
              </a:rPr>
              <a:t>напої</a:t>
            </a:r>
            <a:r>
              <a:rPr lang="ru-RU" sz="2100" dirty="0">
                <a:solidFill>
                  <a:srgbClr val="000000"/>
                </a:solidFill>
              </a:rPr>
              <a:t>, </a:t>
            </a:r>
            <a:r>
              <a:rPr lang="ru-RU" sz="2100" dirty="0" err="1">
                <a:solidFill>
                  <a:srgbClr val="000000"/>
                </a:solidFill>
              </a:rPr>
              <a:t>кофеїн-вмісні</a:t>
            </a:r>
            <a:r>
              <a:rPr lang="ru-RU" sz="2100" dirty="0">
                <a:solidFill>
                  <a:srgbClr val="000000"/>
                </a:solidFill>
              </a:rPr>
              <a:t> </a:t>
            </a:r>
            <a:r>
              <a:rPr lang="ru-RU" sz="2100" dirty="0" err="1">
                <a:solidFill>
                  <a:srgbClr val="000000"/>
                </a:solidFill>
              </a:rPr>
              <a:t>напої</a:t>
            </a:r>
            <a:r>
              <a:rPr lang="ru-RU" sz="2100" dirty="0">
                <a:solidFill>
                  <a:srgbClr val="000000"/>
                </a:solidFill>
              </a:rPr>
              <a:t>)</a:t>
            </a:r>
          </a:p>
          <a:p>
            <a:pPr lvl="1" indent="-284163">
              <a:spcBef>
                <a:spcPts val="525"/>
              </a:spcBef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100" dirty="0">
                <a:solidFill>
                  <a:srgbClr val="000000"/>
                </a:solidFill>
              </a:rPr>
              <a:t>- </a:t>
            </a:r>
            <a:r>
              <a:rPr lang="ru-RU" sz="2100" dirty="0" err="1">
                <a:solidFill>
                  <a:srgbClr val="000000"/>
                </a:solidFill>
              </a:rPr>
              <a:t>Знання</a:t>
            </a:r>
            <a:r>
              <a:rPr lang="ru-RU" sz="2100" dirty="0">
                <a:solidFill>
                  <a:srgbClr val="000000"/>
                </a:solidFill>
              </a:rPr>
              <a:t> про </a:t>
            </a:r>
            <a:r>
              <a:rPr lang="ru-RU" sz="2100" dirty="0" err="1">
                <a:solidFill>
                  <a:srgbClr val="000000"/>
                </a:solidFill>
              </a:rPr>
              <a:t>гідратацію</a:t>
            </a:r>
            <a:endParaRPr lang="ru-RU" sz="2100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525"/>
              </a:spcBef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100" dirty="0">
                <a:solidFill>
                  <a:srgbClr val="000000"/>
                </a:solidFill>
              </a:rPr>
              <a:t>Анкета мала </a:t>
            </a:r>
            <a:r>
              <a:rPr lang="ru-RU" sz="2100" dirty="0" err="1">
                <a:solidFill>
                  <a:srgbClr val="000000"/>
                </a:solidFill>
              </a:rPr>
              <a:t>кілька</a:t>
            </a:r>
            <a:r>
              <a:rPr lang="ru-RU" sz="2100" dirty="0">
                <a:solidFill>
                  <a:srgbClr val="000000"/>
                </a:solidFill>
              </a:rPr>
              <a:t> </a:t>
            </a:r>
            <a:r>
              <a:rPr lang="ru-RU" sz="2100" dirty="0" err="1">
                <a:solidFill>
                  <a:srgbClr val="000000"/>
                </a:solidFill>
              </a:rPr>
              <a:t>типів</a:t>
            </a:r>
            <a:r>
              <a:rPr lang="ru-RU" sz="2100" dirty="0">
                <a:solidFill>
                  <a:srgbClr val="000000"/>
                </a:solidFill>
              </a:rPr>
              <a:t> </a:t>
            </a:r>
            <a:r>
              <a:rPr lang="ru-RU" sz="2100" dirty="0" err="1">
                <a:solidFill>
                  <a:srgbClr val="000000"/>
                </a:solidFill>
              </a:rPr>
              <a:t>питань</a:t>
            </a:r>
            <a:r>
              <a:rPr lang="ru-RU" sz="2100" dirty="0">
                <a:solidFill>
                  <a:srgbClr val="000000"/>
                </a:solidFill>
              </a:rPr>
              <a:t> </a:t>
            </a:r>
            <a:r>
              <a:rPr lang="ru-RU" sz="2100" dirty="0" err="1">
                <a:solidFill>
                  <a:srgbClr val="000000"/>
                </a:solidFill>
              </a:rPr>
              <a:t>з</a:t>
            </a:r>
            <a:r>
              <a:rPr lang="ru-RU" sz="2100" dirty="0">
                <a:solidFill>
                  <a:srgbClr val="000000"/>
                </a:solidFill>
              </a:rPr>
              <a:t> </a:t>
            </a:r>
            <a:r>
              <a:rPr lang="ru-RU" sz="2100" dirty="0" err="1">
                <a:solidFill>
                  <a:srgbClr val="000000"/>
                </a:solidFill>
              </a:rPr>
              <a:t>двома</a:t>
            </a:r>
            <a:r>
              <a:rPr lang="ru-RU" sz="2100" dirty="0">
                <a:solidFill>
                  <a:srgbClr val="000000"/>
                </a:solidFill>
              </a:rPr>
              <a:t> </a:t>
            </a:r>
            <a:r>
              <a:rPr lang="ru-RU" sz="2100" dirty="0" err="1">
                <a:solidFill>
                  <a:srgbClr val="000000"/>
                </a:solidFill>
              </a:rPr>
              <a:t>варіантами</a:t>
            </a:r>
            <a:r>
              <a:rPr lang="ru-RU" sz="2100" dirty="0">
                <a:solidFill>
                  <a:srgbClr val="000000"/>
                </a:solidFill>
              </a:rPr>
              <a:t> </a:t>
            </a:r>
            <a:r>
              <a:rPr lang="ru-RU" sz="2100" dirty="0" err="1">
                <a:solidFill>
                  <a:srgbClr val="000000"/>
                </a:solidFill>
              </a:rPr>
              <a:t>відповіді</a:t>
            </a:r>
            <a:r>
              <a:rPr lang="ru-RU" sz="2100" dirty="0">
                <a:solidFill>
                  <a:srgbClr val="000000"/>
                </a:solidFill>
              </a:rPr>
              <a:t> </a:t>
            </a:r>
            <a:r>
              <a:rPr lang="ru-RU" sz="2100" dirty="0" err="1">
                <a:solidFill>
                  <a:srgbClr val="000000"/>
                </a:solidFill>
              </a:rPr>
              <a:t>і</a:t>
            </a:r>
            <a:r>
              <a:rPr lang="ru-RU" sz="2100" dirty="0">
                <a:solidFill>
                  <a:srgbClr val="000000"/>
                </a:solidFill>
              </a:rPr>
              <a:t> </a:t>
            </a:r>
            <a:r>
              <a:rPr lang="ru-RU" sz="2100" dirty="0" err="1">
                <a:solidFill>
                  <a:srgbClr val="000000"/>
                </a:solidFill>
              </a:rPr>
              <a:t>множинним</a:t>
            </a:r>
            <a:r>
              <a:rPr lang="ru-RU" sz="2100" dirty="0">
                <a:solidFill>
                  <a:srgbClr val="000000"/>
                </a:solidFill>
              </a:rPr>
              <a:t> </a:t>
            </a:r>
            <a:r>
              <a:rPr lang="ru-RU" sz="2100" dirty="0" err="1">
                <a:solidFill>
                  <a:srgbClr val="000000"/>
                </a:solidFill>
              </a:rPr>
              <a:t>вибором</a:t>
            </a:r>
            <a:r>
              <a:rPr lang="ru-RU" sz="2100" dirty="0">
                <a:solidFill>
                  <a:srgbClr val="000000"/>
                </a:solidFill>
              </a:rPr>
              <a:t> (дозволено </a:t>
            </a:r>
            <a:r>
              <a:rPr lang="ru-RU" sz="2100" dirty="0" err="1">
                <a:solidFill>
                  <a:srgbClr val="000000"/>
                </a:solidFill>
              </a:rPr>
              <a:t>давати</a:t>
            </a:r>
            <a:r>
              <a:rPr lang="ru-RU" sz="2100" dirty="0">
                <a:solidFill>
                  <a:srgbClr val="000000"/>
                </a:solidFill>
              </a:rPr>
              <a:t> </a:t>
            </a:r>
            <a:r>
              <a:rPr lang="ru-RU" sz="2100" dirty="0" err="1">
                <a:solidFill>
                  <a:srgbClr val="000000"/>
                </a:solidFill>
              </a:rPr>
              <a:t>однозначну</a:t>
            </a:r>
            <a:r>
              <a:rPr lang="ru-RU" sz="2100" dirty="0">
                <a:solidFill>
                  <a:srgbClr val="000000"/>
                </a:solidFill>
              </a:rPr>
              <a:t> </a:t>
            </a:r>
            <a:r>
              <a:rPr lang="ru-RU" sz="2100" dirty="0" err="1">
                <a:solidFill>
                  <a:srgbClr val="000000"/>
                </a:solidFill>
              </a:rPr>
              <a:t>відповідь</a:t>
            </a:r>
            <a:r>
              <a:rPr lang="ru-RU" sz="2100" dirty="0">
                <a:solidFill>
                  <a:srgbClr val="000000"/>
                </a:solidFill>
              </a:rPr>
              <a:t> </a:t>
            </a:r>
            <a:r>
              <a:rPr lang="ru-RU" sz="2100" dirty="0" err="1">
                <a:solidFill>
                  <a:srgbClr val="000000"/>
                </a:solidFill>
              </a:rPr>
              <a:t>або</a:t>
            </a:r>
            <a:r>
              <a:rPr lang="ru-RU" sz="2100" dirty="0">
                <a:solidFill>
                  <a:srgbClr val="000000"/>
                </a:solidFill>
              </a:rPr>
              <a:t> </a:t>
            </a:r>
            <a:r>
              <a:rPr lang="ru-RU" sz="2100" dirty="0" err="1">
                <a:solidFill>
                  <a:srgbClr val="000000"/>
                </a:solidFill>
              </a:rPr>
              <a:t>багато</a:t>
            </a:r>
            <a:r>
              <a:rPr lang="ru-RU" sz="2100" dirty="0">
                <a:solidFill>
                  <a:srgbClr val="000000"/>
                </a:solidFill>
              </a:rPr>
              <a:t> </a:t>
            </a:r>
            <a:r>
              <a:rPr lang="ru-RU" sz="2100" dirty="0" err="1">
                <a:solidFill>
                  <a:srgbClr val="000000"/>
                </a:solidFill>
              </a:rPr>
              <a:t>відповідей</a:t>
            </a:r>
            <a:r>
              <a:rPr lang="ru-RU" sz="2100" dirty="0">
                <a:solidFill>
                  <a:srgbClr val="000000"/>
                </a:solidFill>
              </a:rPr>
              <a:t>), </a:t>
            </a:r>
            <a:r>
              <a:rPr lang="ru-RU" sz="2100" dirty="0" err="1">
                <a:solidFill>
                  <a:srgbClr val="000000"/>
                </a:solidFill>
              </a:rPr>
              <a:t>з</a:t>
            </a:r>
            <a:r>
              <a:rPr lang="ru-RU" sz="2100" dirty="0">
                <a:solidFill>
                  <a:srgbClr val="000000"/>
                </a:solidFill>
              </a:rPr>
              <a:t> </a:t>
            </a:r>
            <a:r>
              <a:rPr lang="ru-RU" sz="2100" dirty="0" err="1">
                <a:solidFill>
                  <a:srgbClr val="000000"/>
                </a:solidFill>
              </a:rPr>
              <a:t>відповідями</a:t>
            </a:r>
            <a:r>
              <a:rPr lang="ru-RU" sz="2100" dirty="0">
                <a:solidFill>
                  <a:srgbClr val="000000"/>
                </a:solidFill>
              </a:rPr>
              <a:t> на </a:t>
            </a:r>
            <a:r>
              <a:rPr lang="ru-RU" sz="2100" dirty="0" err="1">
                <a:solidFill>
                  <a:srgbClr val="000000"/>
                </a:solidFill>
              </a:rPr>
              <a:t>безперервній</a:t>
            </a:r>
            <a:r>
              <a:rPr lang="ru-RU" sz="2100" dirty="0">
                <a:solidFill>
                  <a:srgbClr val="000000"/>
                </a:solidFill>
              </a:rPr>
              <a:t> </a:t>
            </a:r>
            <a:r>
              <a:rPr lang="ru-RU" sz="2100" dirty="0" err="1">
                <a:solidFill>
                  <a:srgbClr val="000000"/>
                </a:solidFill>
              </a:rPr>
              <a:t>шкалі</a:t>
            </a:r>
            <a:r>
              <a:rPr lang="ru-RU" sz="2100" dirty="0">
                <a:solidFill>
                  <a:srgbClr val="000000"/>
                </a:solidFill>
              </a:rPr>
              <a:t> </a:t>
            </a:r>
            <a:r>
              <a:rPr lang="ru-RU" sz="2100" dirty="0" err="1">
                <a:solidFill>
                  <a:srgbClr val="000000"/>
                </a:solidFill>
              </a:rPr>
              <a:t>і</a:t>
            </a:r>
            <a:r>
              <a:rPr lang="ru-RU" sz="2100" dirty="0">
                <a:solidFill>
                  <a:srgbClr val="000000"/>
                </a:solidFill>
              </a:rPr>
              <a:t> </a:t>
            </a:r>
            <a:r>
              <a:rPr lang="uk-UA" sz="2100" dirty="0">
                <a:solidFill>
                  <a:srgbClr val="000000"/>
                </a:solidFill>
              </a:rPr>
              <a:t>довільними відповідями</a:t>
            </a:r>
            <a:r>
              <a:rPr lang="en-US" sz="2100" dirty="0">
                <a:solidFill>
                  <a:srgbClr val="000000"/>
                </a:solidFill>
              </a:rPr>
              <a:t>.</a:t>
            </a:r>
          </a:p>
          <a:p>
            <a:pPr marL="341313" indent="-341313">
              <a:spcBef>
                <a:spcPts val="525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100" dirty="0">
              <a:solidFill>
                <a:srgbClr val="000000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4838" y="311151"/>
            <a:ext cx="1268412" cy="409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54462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7" name="TextBox 4"/>
          <p:cNvSpPr txBox="1">
            <a:spLocks noChangeArrowheads="1"/>
          </p:cNvSpPr>
          <p:nvPr/>
        </p:nvSpPr>
        <p:spPr bwMode="auto">
          <a:xfrm>
            <a:off x="1558926" y="2636838"/>
            <a:ext cx="8893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sz="4400" b="1">
                <a:solidFill>
                  <a:schemeClr val="accent2"/>
                </a:solidFill>
              </a:rPr>
              <a:t>Звички харчування населення</a:t>
            </a:r>
            <a:endParaRPr lang="ru-RU" sz="3600" b="1">
              <a:solidFill>
                <a:schemeClr val="accent2"/>
              </a:solidFill>
            </a:endParaRPr>
          </a:p>
        </p:txBody>
      </p:sp>
      <p:sp>
        <p:nvSpPr>
          <p:cNvPr id="562178" name="TextBox 9"/>
          <p:cNvSpPr txBox="1">
            <a:spLocks noChangeArrowheads="1"/>
          </p:cNvSpPr>
          <p:nvPr/>
        </p:nvSpPr>
        <p:spPr bwMode="auto">
          <a:xfrm>
            <a:off x="3422650" y="3716339"/>
            <a:ext cx="69215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buFont typeface="Arial" charset="0"/>
              <a:buChar char="•"/>
            </a:pPr>
            <a:r>
              <a:rPr lang="uk-UA" sz="2400" b="1">
                <a:solidFill>
                  <a:schemeClr val="tx2"/>
                </a:solidFill>
              </a:rPr>
              <a:t>Частота споживання їжі</a:t>
            </a:r>
          </a:p>
          <a:p>
            <a:pPr marL="342900" indent="-342900" algn="r">
              <a:buFont typeface="Arial" charset="0"/>
              <a:buChar char="•"/>
            </a:pPr>
            <a:r>
              <a:rPr lang="uk-UA" sz="2400" b="1">
                <a:solidFill>
                  <a:schemeClr val="tx2"/>
                </a:solidFill>
              </a:rPr>
              <a:t>Різноманіття раціону харчування</a:t>
            </a:r>
          </a:p>
          <a:p>
            <a:pPr marL="342900" indent="-342900" algn="r">
              <a:buFont typeface="Arial" charset="0"/>
              <a:buChar char="•"/>
            </a:pPr>
            <a:r>
              <a:rPr lang="uk-UA" sz="2400" b="1">
                <a:solidFill>
                  <a:schemeClr val="tx2"/>
                </a:solidFill>
              </a:rPr>
              <a:t>Рівень споживання овочів та фруктів</a:t>
            </a:r>
            <a:endParaRPr lang="ru-RU" b="1">
              <a:solidFill>
                <a:schemeClr val="tx2"/>
              </a:solidFill>
            </a:endParaRPr>
          </a:p>
        </p:txBody>
      </p:sp>
      <p:sp>
        <p:nvSpPr>
          <p:cNvPr id="454660" name="Text Box 4"/>
          <p:cNvSpPr txBox="1">
            <a:spLocks noChangeArrowheads="1"/>
          </p:cNvSpPr>
          <p:nvPr/>
        </p:nvSpPr>
        <p:spPr bwMode="auto">
          <a:xfrm>
            <a:off x="1714501" y="176214"/>
            <a:ext cx="1141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2000" b="1" i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ВЕСНА</a:t>
            </a:r>
          </a:p>
        </p:txBody>
      </p:sp>
    </p:spTree>
    <p:extLst>
      <p:ext uri="{BB962C8B-B14F-4D97-AF65-F5344CB8AC3E}">
        <p14:creationId xmlns:p14="http://schemas.microsoft.com/office/powerpoint/2010/main" val="3136987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74826" y="3421063"/>
          <a:ext cx="8353425" cy="3291840"/>
        </p:xfrm>
        <a:graphic>
          <a:graphicData uri="http://schemas.openxmlformats.org/drawingml/2006/table">
            <a:tbl>
              <a:tblPr/>
              <a:tblGrid>
                <a:gridCol w="936625"/>
                <a:gridCol w="2316163"/>
                <a:gridCol w="2724150"/>
                <a:gridCol w="2376487"/>
              </a:tblGrid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1-1,5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4-4,5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5-5,5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6,5-7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6874" name="TextBox 3"/>
          <p:cNvSpPr txBox="1">
            <a:spLocks noChangeArrowheads="1"/>
          </p:cNvSpPr>
          <p:nvPr/>
        </p:nvSpPr>
        <p:spPr bwMode="auto">
          <a:xfrm>
            <a:off x="6492875" y="174626"/>
            <a:ext cx="414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sz="2000">
                <a:solidFill>
                  <a:schemeClr val="accent2"/>
                </a:solidFill>
              </a:rPr>
              <a:t>Звички харчування</a:t>
            </a:r>
            <a:endParaRPr lang="ru-RU" sz="2000">
              <a:solidFill>
                <a:schemeClr val="accent2"/>
              </a:solidFill>
            </a:endParaRPr>
          </a:p>
        </p:txBody>
      </p:sp>
      <p:sp>
        <p:nvSpPr>
          <p:cNvPr id="456875" name="Прямоугольник 4"/>
          <p:cNvSpPr>
            <a:spLocks noChangeArrowheads="1"/>
          </p:cNvSpPr>
          <p:nvPr/>
        </p:nvSpPr>
        <p:spPr bwMode="auto">
          <a:xfrm>
            <a:off x="4962525" y="542925"/>
            <a:ext cx="56705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sz="900" i="1">
                <a:solidFill>
                  <a:schemeClr val="accent2"/>
                </a:solidFill>
              </a:rPr>
              <a:t>43.Уявіть ваш звичайний робочий день і скажіть, скільки разів на добу ви їсте?. </a:t>
            </a:r>
          </a:p>
        </p:txBody>
      </p:sp>
      <p:sp>
        <p:nvSpPr>
          <p:cNvPr id="456876" name="TextBox 16"/>
          <p:cNvSpPr txBox="1">
            <a:spLocks noChangeArrowheads="1"/>
          </p:cNvSpPr>
          <p:nvPr/>
        </p:nvSpPr>
        <p:spPr bwMode="auto">
          <a:xfrm>
            <a:off x="1426694" y="756829"/>
            <a:ext cx="972596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uk-UA" b="1" dirty="0">
                <a:solidFill>
                  <a:schemeClr val="tx2"/>
                </a:solidFill>
              </a:rPr>
              <a:t>В робочий день</a:t>
            </a:r>
            <a:r>
              <a:rPr lang="en-US" b="1" dirty="0">
                <a:solidFill>
                  <a:schemeClr val="tx2"/>
                </a:solidFill>
              </a:rPr>
              <a:t>:</a:t>
            </a:r>
          </a:p>
          <a:p>
            <a:pPr lvl="1" algn="just">
              <a:buFont typeface="Arial" charset="0"/>
              <a:buChar char="•"/>
            </a:pPr>
            <a:r>
              <a:rPr lang="uk-UA" sz="1600" dirty="0">
                <a:solidFill>
                  <a:schemeClr val="tx2"/>
                </a:solidFill>
              </a:rPr>
              <a:t>Переважна</a:t>
            </a:r>
            <a:r>
              <a:rPr lang="uk-UA" sz="1600" b="1" dirty="0">
                <a:solidFill>
                  <a:schemeClr val="tx2"/>
                </a:solidFill>
              </a:rPr>
              <a:t> більшість респондентів вживає їжу 3 рази на день</a:t>
            </a:r>
            <a:r>
              <a:rPr lang="uk-UA" sz="1600" dirty="0">
                <a:solidFill>
                  <a:schemeClr val="tx2"/>
                </a:solidFill>
              </a:rPr>
              <a:t>.</a:t>
            </a:r>
          </a:p>
          <a:p>
            <a:pPr lvl="1" algn="just">
              <a:buFont typeface="Arial" charset="0"/>
              <a:buChar char="•"/>
            </a:pPr>
            <a:r>
              <a:rPr lang="uk-UA" sz="1600" dirty="0">
                <a:solidFill>
                  <a:schemeClr val="tx2"/>
                </a:solidFill>
              </a:rPr>
              <a:t>Близько третини опитаних вживають їжу 4 рази на день та частіше. </a:t>
            </a:r>
            <a:endParaRPr lang="ru-RU" sz="1600" dirty="0">
              <a:solidFill>
                <a:schemeClr val="tx2"/>
              </a:solidFill>
            </a:endParaRPr>
          </a:p>
          <a:p>
            <a:pPr lvl="1" algn="just">
              <a:buFont typeface="Arial" charset="0"/>
              <a:buChar char="•"/>
            </a:pPr>
            <a:r>
              <a:rPr lang="uk-UA" sz="1600" dirty="0">
                <a:solidFill>
                  <a:schemeClr val="tx2"/>
                </a:solidFill>
              </a:rPr>
              <a:t>2 рази на день вживають їжу близько 20% опитаних.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uk-UA" b="1" dirty="0">
                <a:solidFill>
                  <a:schemeClr val="tx2"/>
                </a:solidFill>
              </a:rPr>
              <a:t>У вихідні дні респонденти частіше вживають їжу, ніж в робочі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(</a:t>
            </a:r>
            <a:r>
              <a:rPr lang="uk-UA" dirty="0">
                <a:solidFill>
                  <a:schemeClr val="tx2"/>
                </a:solidFill>
              </a:rPr>
              <a:t>більше половини респондентів харчуються понад 4 рази).</a:t>
            </a:r>
            <a:r>
              <a:rPr lang="en-US" dirty="0">
                <a:solidFill>
                  <a:schemeClr val="tx2"/>
                </a:solidFill>
              </a:rPr>
              <a:t> </a:t>
            </a:r>
            <a:endParaRPr lang="uk-UA" dirty="0">
              <a:solidFill>
                <a:schemeClr val="tx2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87098" y="2578246"/>
            <a:ext cx="1656184" cy="360040"/>
          </a:xfrm>
          <a:prstGeom prst="roundRect">
            <a:avLst/>
          </a:prstGeom>
          <a:solidFill>
            <a:srgbClr val="CCC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>
                <a:solidFill>
                  <a:schemeClr val="tx2"/>
                </a:solidFill>
              </a:rPr>
              <a:t>В ЦІЛОМУ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15880" y="2578246"/>
            <a:ext cx="1656184" cy="360040"/>
          </a:xfrm>
          <a:prstGeom prst="roundRect">
            <a:avLst/>
          </a:prstGeom>
          <a:solidFill>
            <a:srgbClr val="CCE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>
                <a:solidFill>
                  <a:schemeClr val="tx2"/>
                </a:solidFill>
              </a:rPr>
              <a:t>ЧОЛОВІКИ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52184" y="2578246"/>
            <a:ext cx="1656184" cy="360040"/>
          </a:xfrm>
          <a:prstGeom prst="roundRect">
            <a:avLst/>
          </a:prstGeom>
          <a:solidFill>
            <a:srgbClr val="FFC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>
                <a:solidFill>
                  <a:schemeClr val="tx2"/>
                </a:solidFill>
              </a:rPr>
              <a:t>ЖІНКИ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456886" name="Прямоугольник 2"/>
          <p:cNvSpPr>
            <a:spLocks noChangeArrowheads="1"/>
          </p:cNvSpPr>
          <p:nvPr/>
        </p:nvSpPr>
        <p:spPr bwMode="auto">
          <a:xfrm>
            <a:off x="1870076" y="2266950"/>
            <a:ext cx="37456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КІЛЬКІСТЬ ПРИЙОМІВ ЇЖІ НА ДОБУ </a:t>
            </a:r>
          </a:p>
        </p:txBody>
      </p:sp>
      <p:sp>
        <p:nvSpPr>
          <p:cNvPr id="456887" name="TextBox 31"/>
          <p:cNvSpPr txBox="1">
            <a:spLocks noChangeArrowheads="1"/>
          </p:cNvSpPr>
          <p:nvPr/>
        </p:nvSpPr>
        <p:spPr bwMode="auto">
          <a:xfrm>
            <a:off x="4295776" y="2578100"/>
            <a:ext cx="7921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N=1800</a:t>
            </a:r>
            <a:endParaRPr lang="ru-RU" sz="900"/>
          </a:p>
        </p:txBody>
      </p:sp>
      <p:sp>
        <p:nvSpPr>
          <p:cNvPr id="456888" name="TextBox 32"/>
          <p:cNvSpPr txBox="1">
            <a:spLocks noChangeArrowheads="1"/>
          </p:cNvSpPr>
          <p:nvPr/>
        </p:nvSpPr>
        <p:spPr bwMode="auto">
          <a:xfrm>
            <a:off x="6600825" y="2578100"/>
            <a:ext cx="10795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N=857</a:t>
            </a:r>
            <a:endParaRPr lang="ru-RU" sz="900"/>
          </a:p>
        </p:txBody>
      </p:sp>
      <p:sp>
        <p:nvSpPr>
          <p:cNvPr id="456889" name="TextBox 33"/>
          <p:cNvSpPr txBox="1">
            <a:spLocks noChangeArrowheads="1"/>
          </p:cNvSpPr>
          <p:nvPr/>
        </p:nvSpPr>
        <p:spPr bwMode="auto">
          <a:xfrm>
            <a:off x="9336089" y="2578100"/>
            <a:ext cx="10810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N=943</a:t>
            </a:r>
            <a:endParaRPr lang="ru-RU" sz="900"/>
          </a:p>
        </p:txBody>
      </p:sp>
      <p:graphicFrame>
        <p:nvGraphicFramePr>
          <p:cNvPr id="456816" name="Object 112"/>
          <p:cNvGraphicFramePr>
            <a:graphicFrameLocks/>
          </p:cNvGraphicFramePr>
          <p:nvPr/>
        </p:nvGraphicFramePr>
        <p:xfrm>
          <a:off x="2727325" y="2887664"/>
          <a:ext cx="2286000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r:id="rId4" imgW="2286198" imgH="4048095" progId="Excel.Sheet.8">
                  <p:embed/>
                </p:oleObj>
              </mc:Choice>
              <mc:Fallback>
                <p:oleObj r:id="rId4" imgW="2286198" imgH="404809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25" y="2887664"/>
                        <a:ext cx="2286000" cy="404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817" name="Object 113"/>
          <p:cNvGraphicFramePr>
            <a:graphicFrameLocks/>
          </p:cNvGraphicFramePr>
          <p:nvPr/>
        </p:nvGraphicFramePr>
        <p:xfrm>
          <a:off x="5057775" y="2841626"/>
          <a:ext cx="3702050" cy="409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r:id="rId7" imgW="3700593" imgH="4096867" progId="Excel.Sheet.8">
                  <p:embed/>
                </p:oleObj>
              </mc:Choice>
              <mc:Fallback>
                <p:oleObj r:id="rId7" imgW="3700593" imgH="409686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5" y="2841626"/>
                        <a:ext cx="3702050" cy="409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818" name="Object 114"/>
          <p:cNvGraphicFramePr>
            <a:graphicFrameLocks/>
          </p:cNvGraphicFramePr>
          <p:nvPr/>
        </p:nvGraphicFramePr>
        <p:xfrm>
          <a:off x="7837488" y="2874964"/>
          <a:ext cx="2286000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r:id="rId10" imgW="2286198" imgH="4048095" progId="Excel.Sheet.8">
                  <p:embed/>
                </p:oleObj>
              </mc:Choice>
              <mc:Fallback>
                <p:oleObj r:id="rId10" imgW="2286198" imgH="404809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7488" y="2874964"/>
                        <a:ext cx="2286000" cy="404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955800" y="4508501"/>
            <a:ext cx="8172450" cy="360363"/>
          </a:xfrm>
          <a:prstGeom prst="rect">
            <a:avLst/>
          </a:prstGeom>
          <a:noFill/>
          <a:ln w="63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6891" name="TextBox 20"/>
          <p:cNvSpPr txBox="1">
            <a:spLocks noChangeArrowheads="1"/>
          </p:cNvSpPr>
          <p:nvPr/>
        </p:nvSpPr>
        <p:spPr bwMode="auto">
          <a:xfrm>
            <a:off x="6443664" y="2687638"/>
            <a:ext cx="6826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000" b="1">
                <a:solidFill>
                  <a:srgbClr val="FF0000"/>
                </a:solidFill>
              </a:rPr>
              <a:t>А</a:t>
            </a:r>
            <a:endParaRPr lang="ru-RU" sz="1000" b="1">
              <a:solidFill>
                <a:srgbClr val="FF0000"/>
              </a:solidFill>
            </a:endParaRPr>
          </a:p>
        </p:txBody>
      </p:sp>
      <p:sp>
        <p:nvSpPr>
          <p:cNvPr id="456892" name="TextBox 21"/>
          <p:cNvSpPr txBox="1">
            <a:spLocks noChangeArrowheads="1"/>
          </p:cNvSpPr>
          <p:nvPr/>
        </p:nvSpPr>
        <p:spPr bwMode="auto">
          <a:xfrm>
            <a:off x="9144001" y="2682875"/>
            <a:ext cx="6842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000" b="1">
                <a:solidFill>
                  <a:srgbClr val="FF0000"/>
                </a:solidFill>
              </a:rPr>
              <a:t>В</a:t>
            </a:r>
            <a:endParaRPr lang="ru-RU" sz="1000" b="1">
              <a:solidFill>
                <a:srgbClr val="FF0000"/>
              </a:solidFill>
            </a:endParaRPr>
          </a:p>
        </p:txBody>
      </p:sp>
      <p:sp>
        <p:nvSpPr>
          <p:cNvPr id="456893" name="TextBox 22"/>
          <p:cNvSpPr txBox="1">
            <a:spLocks noChangeArrowheads="1"/>
          </p:cNvSpPr>
          <p:nvPr/>
        </p:nvSpPr>
        <p:spPr bwMode="auto">
          <a:xfrm>
            <a:off x="8759826" y="5702300"/>
            <a:ext cx="6842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000" b="1">
                <a:solidFill>
                  <a:srgbClr val="FF0000"/>
                </a:solidFill>
              </a:rPr>
              <a:t>А</a:t>
            </a:r>
            <a:endParaRPr lang="ru-RU" sz="1000" b="1">
              <a:solidFill>
                <a:srgbClr val="FF0000"/>
              </a:solidFill>
            </a:endParaRPr>
          </a:p>
        </p:txBody>
      </p:sp>
      <p:sp>
        <p:nvSpPr>
          <p:cNvPr id="456894" name="TextBox 24"/>
          <p:cNvSpPr txBox="1">
            <a:spLocks noChangeArrowheads="1"/>
          </p:cNvSpPr>
          <p:nvPr/>
        </p:nvSpPr>
        <p:spPr bwMode="auto">
          <a:xfrm>
            <a:off x="8158163" y="4810126"/>
            <a:ext cx="6842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000" b="1">
                <a:solidFill>
                  <a:srgbClr val="FF0000"/>
                </a:solidFill>
              </a:rPr>
              <a:t>А</a:t>
            </a:r>
            <a:endParaRPr lang="ru-RU" sz="1000" b="1">
              <a:solidFill>
                <a:srgbClr val="FF0000"/>
              </a:solidFill>
            </a:endParaRPr>
          </a:p>
        </p:txBody>
      </p:sp>
      <p:sp>
        <p:nvSpPr>
          <p:cNvPr id="456895" name="TextBox 27"/>
          <p:cNvSpPr txBox="1">
            <a:spLocks noChangeArrowheads="1"/>
          </p:cNvSpPr>
          <p:nvPr/>
        </p:nvSpPr>
        <p:spPr bwMode="auto">
          <a:xfrm>
            <a:off x="6289676" y="3746501"/>
            <a:ext cx="682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000" b="1">
                <a:solidFill>
                  <a:srgbClr val="FF0000"/>
                </a:solidFill>
              </a:rPr>
              <a:t>В</a:t>
            </a:r>
            <a:endParaRPr lang="ru-RU" sz="1000" b="1">
              <a:solidFill>
                <a:srgbClr val="FF0000"/>
              </a:solidFill>
            </a:endParaRPr>
          </a:p>
        </p:txBody>
      </p:sp>
      <p:sp>
        <p:nvSpPr>
          <p:cNvPr id="456786" name="Text Box 82"/>
          <p:cNvSpPr txBox="1">
            <a:spLocks noChangeArrowheads="1"/>
          </p:cNvSpPr>
          <p:nvPr/>
        </p:nvSpPr>
        <p:spPr bwMode="auto">
          <a:xfrm>
            <a:off x="1714501" y="176214"/>
            <a:ext cx="1141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2000" b="1" i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ВЕСНА</a:t>
            </a:r>
          </a:p>
        </p:txBody>
      </p:sp>
      <p:sp>
        <p:nvSpPr>
          <p:cNvPr id="456897" name="Oval 83"/>
          <p:cNvSpPr>
            <a:spLocks noChangeArrowheads="1"/>
          </p:cNvSpPr>
          <p:nvPr/>
        </p:nvSpPr>
        <p:spPr bwMode="auto">
          <a:xfrm>
            <a:off x="5308601" y="3719514"/>
            <a:ext cx="1363663" cy="460375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62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1276</Words>
  <Application>Microsoft Office PowerPoint</Application>
  <PresentationFormat>Произвольный</PresentationFormat>
  <Paragraphs>443</Paragraphs>
  <Slides>13</Slides>
  <Notes>6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Лист Microsoft Excel 97-2003</vt:lpstr>
      <vt:lpstr>Дослідження ВЕСНА  (ВивчЕння харчових звичок, Споживання НАпоїв, факторів ризику та стану здоров’я населення України)</vt:lpstr>
      <vt:lpstr>Презентация PowerPoint</vt:lpstr>
      <vt:lpstr>Експертна рада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ВЕСНА  (ВивчЕння харчових звичок, Споживання НАпоїв, факторів ризику та стану здоров’я населення України)</dc:title>
  <dc:creator>ykorost@yahoo.com</dc:creator>
  <cp:lastModifiedBy>OfficeOM</cp:lastModifiedBy>
  <cp:revision>8</cp:revision>
  <dcterms:created xsi:type="dcterms:W3CDTF">2016-03-21T11:43:13Z</dcterms:created>
  <dcterms:modified xsi:type="dcterms:W3CDTF">2020-01-22T15:26:12Z</dcterms:modified>
</cp:coreProperties>
</file>